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6" r:id="rId2"/>
    <p:sldId id="282" r:id="rId3"/>
    <p:sldId id="269" r:id="rId4"/>
    <p:sldId id="268" r:id="rId5"/>
    <p:sldId id="270" r:id="rId6"/>
    <p:sldId id="274" r:id="rId7"/>
    <p:sldId id="276" r:id="rId8"/>
    <p:sldId id="284" r:id="rId9"/>
    <p:sldId id="299" r:id="rId10"/>
    <p:sldId id="279" r:id="rId11"/>
    <p:sldId id="277" r:id="rId12"/>
    <p:sldId id="278" r:id="rId13"/>
    <p:sldId id="283" r:id="rId14"/>
    <p:sldId id="304" r:id="rId15"/>
    <p:sldId id="286" r:id="rId16"/>
    <p:sldId id="288" r:id="rId17"/>
    <p:sldId id="295" r:id="rId18"/>
    <p:sldId id="296" r:id="rId19"/>
    <p:sldId id="300" r:id="rId20"/>
    <p:sldId id="301" r:id="rId21"/>
    <p:sldId id="302" r:id="rId22"/>
    <p:sldId id="303" r:id="rId23"/>
    <p:sldId id="305" r:id="rId24"/>
    <p:sldId id="273" r:id="rId25"/>
    <p:sldId id="298" r:id="rId26"/>
    <p:sldId id="306" r:id="rId27"/>
    <p:sldId id="30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56" autoAdjust="0"/>
    <p:restoredTop sz="91207" autoAdjust="0"/>
  </p:normalViewPr>
  <p:slideViewPr>
    <p:cSldViewPr snapToGrid="0" snapToObjects="1">
      <p:cViewPr varScale="1">
        <p:scale>
          <a:sx n="115" d="100"/>
          <a:sy n="115" d="100"/>
        </p:scale>
        <p:origin x="-4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6/9/17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 I’d like to introduce</a:t>
            </a:r>
            <a:r>
              <a:rPr lang="en-US" sz="1200" kern="1200" baseline="0" dirty="0" smtClean="0">
                <a:solidFill>
                  <a:schemeClr val="tx1"/>
                </a:solidFill>
                <a:effectLst/>
                <a:latin typeface="+mn-lt"/>
                <a:ea typeface="+mn-ea"/>
                <a:cs typeface="+mn-cs"/>
              </a:rPr>
              <a:t> you to </a:t>
            </a:r>
            <a:r>
              <a:rPr lang="en-US" sz="1200" kern="1200" dirty="0" err="1" smtClean="0">
                <a:solidFill>
                  <a:schemeClr val="tx1"/>
                </a:solidFill>
                <a:effectLst/>
                <a:latin typeface="+mn-lt"/>
                <a:ea typeface="+mn-ea"/>
                <a:cs typeface="+mn-cs"/>
              </a:rPr>
              <a:t>MultiAssayExperiment</a:t>
            </a:r>
            <a:r>
              <a:rPr lang="en-US" sz="1200" kern="1200" dirty="0" smtClean="0">
                <a:solidFill>
                  <a:schemeClr val="tx1"/>
                </a:solidFill>
                <a:effectLst/>
                <a:latin typeface="+mn-lt"/>
                <a:ea typeface="+mn-ea"/>
                <a:cs typeface="+mn-cs"/>
              </a:rPr>
              <a:t>, a framework for the representation and analysis of multi-</a:t>
            </a:r>
            <a:r>
              <a:rPr lang="en-US" sz="1200" kern="1200" dirty="0" err="1" smtClean="0">
                <a:solidFill>
                  <a:schemeClr val="tx1"/>
                </a:solidFill>
                <a:effectLst/>
                <a:latin typeface="+mn-lt"/>
                <a:ea typeface="+mn-ea"/>
                <a:cs typeface="+mn-cs"/>
              </a:rPr>
              <a:t>omics</a:t>
            </a:r>
            <a:r>
              <a:rPr lang="en-US" sz="1200" kern="1200" baseline="0" dirty="0" smtClean="0">
                <a:solidFill>
                  <a:schemeClr val="tx1"/>
                </a:solidFill>
                <a:effectLst/>
                <a:latin typeface="+mn-lt"/>
                <a:ea typeface="+mn-ea"/>
                <a:cs typeface="+mn-cs"/>
              </a:rPr>
              <a:t> experiments in Bioconductor.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Analyses of a single assay or that combine assays, such as this reproduction of the result from </a:t>
            </a:r>
            <a:r>
              <a:rPr lang="en-US" sz="1400" kern="1200" dirty="0" err="1" smtClean="0">
                <a:solidFill>
                  <a:schemeClr val="tx1"/>
                </a:solidFill>
                <a:effectLst/>
                <a:latin typeface="+mn-lt"/>
                <a:ea typeface="+mn-ea"/>
                <a:cs typeface="+mn-cs"/>
              </a:rPr>
              <a:t>Davoli</a:t>
            </a:r>
            <a:r>
              <a:rPr lang="en-US" sz="1400" kern="1200" dirty="0" smtClean="0">
                <a:solidFill>
                  <a:schemeClr val="tx1"/>
                </a:solidFill>
                <a:effectLst/>
                <a:latin typeface="+mn-lt"/>
                <a:ea typeface="+mn-ea"/>
                <a:cs typeface="+mn-cs"/>
              </a:rPr>
              <a:t> </a:t>
            </a:r>
            <a:r>
              <a:rPr lang="en-US" sz="1400" i="1" kern="1200" dirty="0" smtClean="0">
                <a:solidFill>
                  <a:schemeClr val="tx1"/>
                </a:solidFill>
                <a:effectLst/>
                <a:latin typeface="+mn-lt"/>
                <a:ea typeface="+mn-ea"/>
                <a:cs typeface="+mn-cs"/>
              </a:rPr>
              <a:t>et al.</a:t>
            </a:r>
            <a:r>
              <a:rPr lang="en-US" sz="1400" kern="1200" dirty="0" smtClean="0">
                <a:solidFill>
                  <a:schemeClr val="tx1"/>
                </a:solidFill>
                <a:effectLst/>
                <a:latin typeface="+mn-lt"/>
                <a:ea typeface="+mn-ea"/>
                <a:cs typeface="+mn-cs"/>
              </a:rPr>
              <a:t> that cancer types with high levels of aneuploidy often show a positive correlation of mutation load and chromosomal instability, perhaps due to a higher tolerance of deleterious mutations, as shown here in orange for breast cancer. Whereas, tumors with a </a:t>
            </a:r>
            <a:r>
              <a:rPr lang="en-US" sz="1400" kern="1200" dirty="0" err="1" smtClean="0">
                <a:solidFill>
                  <a:schemeClr val="tx1"/>
                </a:solidFill>
                <a:effectLst/>
                <a:latin typeface="+mn-lt"/>
                <a:ea typeface="+mn-ea"/>
                <a:cs typeface="+mn-cs"/>
              </a:rPr>
              <a:t>hypermutator</a:t>
            </a:r>
            <a:r>
              <a:rPr lang="en-US" sz="1400" kern="1200" dirty="0" smtClean="0">
                <a:solidFill>
                  <a:schemeClr val="tx1"/>
                </a:solidFill>
                <a:effectLst/>
                <a:latin typeface="+mn-lt"/>
                <a:ea typeface="+mn-ea"/>
                <a:cs typeface="+mn-cs"/>
              </a:rPr>
              <a:t> phenotype rarely display extensive chromosomal instability, resulting in a negative correlation of mutation load and chromosomal instability in cancer types where </a:t>
            </a:r>
            <a:r>
              <a:rPr lang="en-US" sz="1400" kern="1200" dirty="0" err="1" smtClean="0">
                <a:solidFill>
                  <a:schemeClr val="tx1"/>
                </a:solidFill>
                <a:effectLst/>
                <a:latin typeface="+mn-lt"/>
                <a:ea typeface="+mn-ea"/>
                <a:cs typeface="+mn-cs"/>
              </a:rPr>
              <a:t>hypermutation</a:t>
            </a:r>
            <a:r>
              <a:rPr lang="en-US" sz="1400" kern="1200" dirty="0" smtClean="0">
                <a:solidFill>
                  <a:schemeClr val="tx1"/>
                </a:solidFill>
                <a:effectLst/>
                <a:latin typeface="+mn-lt"/>
                <a:ea typeface="+mn-ea"/>
                <a:cs typeface="+mn-cs"/>
              </a:rPr>
              <a:t> is common (shown in grey for colon adenocarcinoma). </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CFDF6F9E-104F-8D44-916B-293655508415}" type="slidenum">
              <a:rPr lang="en-US" smtClean="0"/>
              <a:t>11</a:t>
            </a:fld>
            <a:endParaRPr lang="en-US"/>
          </a:p>
        </p:txBody>
      </p:sp>
    </p:spTree>
    <p:extLst>
      <p:ext uri="{BB962C8B-B14F-4D97-AF65-F5344CB8AC3E}">
        <p14:creationId xmlns:p14="http://schemas.microsoft.com/office/powerpoint/2010/main" val="292739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Larger files, such as SNPs in VCF format, demonstrated here from the 1000 genomes project because this is unrestricted data, can be analyzed for example in this SNP/methylation association study, in chunks from an on-disk representation. This data format, by the way, was supported by default without any modification of MultiAssayExperiment, as is any data class meeting a few minimum requirements.</a:t>
            </a:r>
            <a:r>
              <a:rPr lang="en-US" sz="1200" dirty="0" smtClean="0">
                <a:effectLst/>
              </a:rPr>
              <a:t>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12</a:t>
            </a:fld>
            <a:endParaRPr lang="en-US"/>
          </a:p>
        </p:txBody>
      </p:sp>
    </p:spTree>
    <p:extLst>
      <p:ext uri="{BB962C8B-B14F-4D97-AF65-F5344CB8AC3E}">
        <p14:creationId xmlns:p14="http://schemas.microsoft.com/office/powerpoint/2010/main" val="255720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13</a:t>
            </a:fld>
            <a:endParaRPr lang="en-US"/>
          </a:p>
        </p:txBody>
      </p:sp>
    </p:spTree>
    <p:extLst>
      <p:ext uri="{BB962C8B-B14F-4D97-AF65-F5344CB8AC3E}">
        <p14:creationId xmlns:p14="http://schemas.microsoft.com/office/powerpoint/2010/main" val="2557203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/commons/thumb/7/7e/</a:t>
            </a:r>
            <a:r>
              <a:rPr lang="en-US" dirty="0" err="1" smtClean="0"/>
              <a:t>Funnel_Mech.svg</a:t>
            </a:r>
            <a:r>
              <a:rPr lang="en-US" dirty="0" smtClean="0"/>
              <a:t>/667px-Funnel_Mech.svg.png</a:t>
            </a:r>
          </a:p>
          <a:p>
            <a:r>
              <a:rPr lang="en-US" dirty="0" smtClean="0"/>
              <a:t>https://</a:t>
            </a:r>
            <a:r>
              <a:rPr lang="en-US" dirty="0" err="1" smtClean="0"/>
              <a:t>pixabay.com</a:t>
            </a:r>
            <a:r>
              <a:rPr lang="en-US" smtClean="0"/>
              <a:t>/en/cheering-happy-jumping-people-297419/</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15</a:t>
            </a:fld>
            <a:endParaRPr lang="en-US"/>
          </a:p>
        </p:txBody>
      </p:sp>
    </p:spTree>
    <p:extLst>
      <p:ext uri="{BB962C8B-B14F-4D97-AF65-F5344CB8AC3E}">
        <p14:creationId xmlns:p14="http://schemas.microsoft.com/office/powerpoint/2010/main" val="1850130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17</a:t>
            </a:fld>
            <a:endParaRPr lang="it-IT"/>
          </a:p>
        </p:txBody>
      </p:sp>
    </p:spTree>
    <p:extLst>
      <p:ext uri="{BB962C8B-B14F-4D97-AF65-F5344CB8AC3E}">
        <p14:creationId xmlns:p14="http://schemas.microsoft.com/office/powerpoint/2010/main" val="1675021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8">
              <a:defRPr/>
            </a:pPr>
            <a:r>
              <a:rPr lang="en-US" dirty="0"/>
              <a:t>First</a:t>
            </a:r>
            <a:r>
              <a:rPr lang="en-US" baseline="0" dirty="0"/>
              <a:t> of all I want to introduce </a:t>
            </a:r>
            <a:r>
              <a:rPr lang="en-US" dirty="0"/>
              <a:t>NYCHANES which</a:t>
            </a:r>
            <a:r>
              <a:rPr lang="en-US" baseline="0" dirty="0"/>
              <a:t> </a:t>
            </a:r>
            <a:r>
              <a:rPr lang="en-US" dirty="0"/>
              <a:t>is a project started in 2013 and coordinated by two NY institutions, the CUNY</a:t>
            </a:r>
            <a:r>
              <a:rPr lang="en-US" baseline="0" dirty="0"/>
              <a:t> </a:t>
            </a:r>
            <a:r>
              <a:rPr lang="en-US" dirty="0"/>
              <a:t>School of public Health and the Department of Health and Mental </a:t>
            </a:r>
            <a:r>
              <a:rPr lang="en-US" dirty="0" err="1"/>
              <a:t>Hygene</a:t>
            </a:r>
            <a:r>
              <a:rPr lang="en-US" dirty="0"/>
              <a:t>. </a:t>
            </a:r>
            <a:r>
              <a:rPr lang="en-US" dirty="0" err="1"/>
              <a:t>Pratically</a:t>
            </a:r>
            <a:r>
              <a:rPr lang="en-US" baseline="0" dirty="0"/>
              <a:t> speaking </a:t>
            </a:r>
            <a:r>
              <a:rPr lang="en-US" dirty="0"/>
              <a:t>It’s a large-scale survey made to assess the health status of adult new </a:t>
            </a:r>
            <a:r>
              <a:rPr lang="en-US" dirty="0" err="1"/>
              <a:t>yorkers</a:t>
            </a:r>
            <a:r>
              <a:rPr lang="it-IT" dirty="0"/>
              <a:t>.</a:t>
            </a:r>
          </a:p>
        </p:txBody>
      </p:sp>
      <p:sp>
        <p:nvSpPr>
          <p:cNvPr id="4" name="Slide Number Placeholder 3"/>
          <p:cNvSpPr>
            <a:spLocks noGrp="1"/>
          </p:cNvSpPr>
          <p:nvPr>
            <p:ph type="sldNum" sz="quarter" idx="10"/>
          </p:nvPr>
        </p:nvSpPr>
        <p:spPr/>
        <p:txBody>
          <a:bodyPr/>
          <a:lstStyle/>
          <a:p>
            <a:fld id="{D674BC39-582D-4E9C-BB6E-49D0A2D243B2}" type="slidenum">
              <a:rPr lang="it-IT" smtClean="0"/>
              <a:t>19</a:t>
            </a:fld>
            <a:endParaRPr lang="it-IT"/>
          </a:p>
        </p:txBody>
      </p:sp>
    </p:spTree>
    <p:extLst>
      <p:ext uri="{BB962C8B-B14F-4D97-AF65-F5344CB8AC3E}">
        <p14:creationId xmlns:p14="http://schemas.microsoft.com/office/powerpoint/2010/main" val="318919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survery</a:t>
            </a:r>
            <a:r>
              <a:rPr lang="en-US" baseline="0" dirty="0"/>
              <a:t> was addressed to more than three thousand randomly selected New Yorkers that were asked to answer </a:t>
            </a:r>
            <a:r>
              <a:rPr lang="en-US" dirty="0"/>
              <a:t>more than 800 question about demographic information and their health status and behavior. For some of them, alongside the</a:t>
            </a:r>
            <a:r>
              <a:rPr lang="en-US" baseline="0" dirty="0"/>
              <a:t> </a:t>
            </a:r>
            <a:r>
              <a:rPr lang="en-US" baseline="0" dirty="0" err="1"/>
              <a:t>questionnarire</a:t>
            </a:r>
            <a:r>
              <a:rPr lang="en-US" dirty="0"/>
              <a:t>, some biological</a:t>
            </a:r>
            <a:r>
              <a:rPr lang="en-US" baseline="0" dirty="0"/>
              <a:t> </a:t>
            </a:r>
            <a:r>
              <a:rPr lang="en-US" dirty="0"/>
              <a:t>specimens</a:t>
            </a:r>
            <a:r>
              <a:rPr lang="en-US" baseline="0" dirty="0"/>
              <a:t> </a:t>
            </a:r>
            <a:r>
              <a:rPr lang="en-US" dirty="0"/>
              <a:t>were collected.</a:t>
            </a:r>
            <a:r>
              <a:rPr lang="en-US" baseline="0" dirty="0"/>
              <a:t> The questionnaire and the elaborated results of the questionnaire are publicly available on the HYCHANES website and open to </a:t>
            </a:r>
            <a:r>
              <a:rPr lang="en-US" baseline="0" dirty="0" err="1"/>
              <a:t>reseachers</a:t>
            </a:r>
            <a:r>
              <a:rPr lang="en-US" baseline="0" dirty="0"/>
              <a:t> to analyze it.</a:t>
            </a:r>
          </a:p>
          <a:p>
            <a:r>
              <a:rPr lang="en-US" baseline="0" dirty="0"/>
              <a:t>Among the multitude of data collected, we focused on the data regarding the tobacco usage: smoking habits can be known from the questionnaire whereas microbiome can be studied from the saliva specimen.</a:t>
            </a:r>
          </a:p>
        </p:txBody>
      </p:sp>
      <p:sp>
        <p:nvSpPr>
          <p:cNvPr id="4" name="Slide Number Placeholder 3"/>
          <p:cNvSpPr>
            <a:spLocks noGrp="1"/>
          </p:cNvSpPr>
          <p:nvPr>
            <p:ph type="sldNum" sz="quarter" idx="10"/>
          </p:nvPr>
        </p:nvSpPr>
        <p:spPr/>
        <p:txBody>
          <a:bodyPr/>
          <a:lstStyle/>
          <a:p>
            <a:fld id="{D674BC39-582D-4E9C-BB6E-49D0A2D243B2}" type="slidenum">
              <a:rPr lang="it-IT" smtClean="0"/>
              <a:t>20</a:t>
            </a:fld>
            <a:endParaRPr lang="it-IT"/>
          </a:p>
        </p:txBody>
      </p:sp>
    </p:spTree>
    <p:extLst>
      <p:ext uri="{BB962C8B-B14F-4D97-AF65-F5344CB8AC3E}">
        <p14:creationId xmlns:p14="http://schemas.microsoft.com/office/powerpoint/2010/main" val="181155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24</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 Jin </a:t>
            </a:r>
            <a:r>
              <a:rPr lang="en-US" dirty="0" err="1" smtClean="0"/>
              <a:t>Xu</a:t>
            </a:r>
            <a:r>
              <a:rPr lang="en-US" baseline="0" dirty="0" smtClean="0"/>
              <a:t> from East China Normal University, Shanghai</a:t>
            </a:r>
          </a:p>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25</a:t>
            </a:fld>
            <a:endParaRPr lang="en-US"/>
          </a:p>
        </p:txBody>
      </p:sp>
    </p:spTree>
    <p:extLst>
      <p:ext uri="{BB962C8B-B14F-4D97-AF65-F5344CB8AC3E}">
        <p14:creationId xmlns:p14="http://schemas.microsoft.com/office/powerpoint/2010/main" val="71003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26</a:t>
            </a:fld>
            <a:endParaRPr lang="it-IT"/>
          </a:p>
        </p:txBody>
      </p:sp>
    </p:spTree>
    <p:extLst>
      <p:ext uri="{BB962C8B-B14F-4D97-AF65-F5344CB8AC3E}">
        <p14:creationId xmlns:p14="http://schemas.microsoft.com/office/powerpoint/2010/main" val="359006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anyone unfamiliar with Bioconductor, it is a suite of over a thousand packages for statistical analysis and visualization of high-throughput biological</a:t>
            </a:r>
            <a:r>
              <a:rPr lang="en-US" baseline="0" dirty="0" smtClean="0"/>
              <a:t> data, accessible via the R programming language and unified by a backbone of core data structures designed for the requirements of specific genomic data types. </a:t>
            </a:r>
          </a:p>
          <a:p>
            <a:r>
              <a:rPr lang="en-US" dirty="0" smtClean="0"/>
              <a:t>* Core developers provide this</a:t>
            </a:r>
            <a:r>
              <a:rPr lang="en-US" baseline="0" dirty="0" smtClean="0"/>
              <a:t> </a:t>
            </a:r>
            <a:r>
              <a:rPr lang="en-US" dirty="0" smtClean="0"/>
              <a:t>key </a:t>
            </a:r>
            <a:r>
              <a:rPr lang="en-US" baseline="0" dirty="0" smtClean="0"/>
              <a:t>set of data structures that are efficient and well tested, and contributed packages are expected to use these where applicable</a:t>
            </a:r>
          </a:p>
          <a:p>
            <a:pPr marL="171450" indent="-171450">
              <a:buFontTx/>
              <a:buChar char="•"/>
            </a:pPr>
            <a:r>
              <a:rPr lang="en-US" baseline="0" dirty="0" smtClean="0"/>
              <a:t>For example, the Genomic Ranges system provides a representation and algebra for any data associated with genomic coordinates. Efficient in-memory and on-disk representations</a:t>
            </a:r>
          </a:p>
          <a:p>
            <a:pPr marL="171450" indent="-171450">
              <a:buFontTx/>
              <a:buChar char="•"/>
            </a:pPr>
            <a:r>
              <a:rPr lang="en-US" baseline="0" dirty="0" smtClean="0"/>
              <a:t>Integrative data containers such as </a:t>
            </a:r>
            <a:r>
              <a:rPr lang="en-US" baseline="0" dirty="0" err="1" smtClean="0"/>
              <a:t>SummarizedExperiment</a:t>
            </a:r>
            <a:r>
              <a:rPr lang="en-US" baseline="0" dirty="0" smtClean="0"/>
              <a:t>, integrate high-throughput data with, for example, gene annotations, sample data such as clinical information, experimental metadata, and can even represent multiple assays. In this case, however, the assays must be matrix-like and of identical dimensions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Until now, Bioconductor was lacking in a core data structure to provide a framework for analysis and development of tools for multi-omics experiments</a:t>
            </a:r>
          </a:p>
          <a:p>
            <a:pPr marL="0" indent="0">
              <a:buFontTx/>
              <a:buNone/>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3</a:t>
            </a:fld>
            <a:endParaRPr lang="en-US"/>
          </a:p>
        </p:txBody>
      </p:sp>
    </p:spTree>
    <p:extLst>
      <p:ext uri="{BB962C8B-B14F-4D97-AF65-F5344CB8AC3E}">
        <p14:creationId xmlns:p14="http://schemas.microsoft.com/office/powerpoint/2010/main" val="11961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a:defRPr/>
            </a:pPr>
            <a:fld id="{A1EC401A-7041-4777-A2FE-41EC2DF1DAE2}" type="slidenum">
              <a:rPr lang="it-IT" smtClean="0"/>
              <a:pPr>
                <a:defRPr/>
              </a:pPr>
              <a:t>27</a:t>
            </a:fld>
            <a:endParaRPr lang="it-IT"/>
          </a:p>
        </p:txBody>
      </p:sp>
    </p:spTree>
    <p:extLst>
      <p:ext uri="{BB962C8B-B14F-4D97-AF65-F5344CB8AC3E}">
        <p14:creationId xmlns:p14="http://schemas.microsoft.com/office/powerpoint/2010/main" val="359006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1" y="4343401"/>
            <a:ext cx="5486399" cy="4114800"/>
          </a:xfrm>
          <a:prstGeom prst="rect">
            <a:avLst/>
          </a:prstGeom>
        </p:spPr>
        <p:txBody>
          <a:bodyPr lIns="91419" tIns="91419" rIns="91419" bIns="91419" anchor="t" anchorCtr="0">
            <a:noAutofit/>
          </a:bodyPr>
          <a:lstStyle/>
          <a:p>
            <a:r>
              <a:rPr lang="en-US" dirty="0" smtClean="0"/>
              <a:t>This work was motivated by the need to simplify general statistical analysis and development of bioinformatic tools for a study as complex as the Cancer Genome Atlas, where</a:t>
            </a:r>
            <a:r>
              <a:rPr lang="en-US" baseline="0" dirty="0" smtClean="0"/>
              <a:t> 33 cancers were assayed on many platforms to generate different types of data, but also to provide a simplified framework for more easily reproducible and less error-prone analysis of simpler experiments involving just a couple of complementary assays and clinical data.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core data structure was needed to</a:t>
            </a:r>
          </a:p>
          <a:p>
            <a:pPr lvl="0"/>
            <a:r>
              <a:rPr lang="en-US" sz="1200" kern="1200" dirty="0" smtClean="0">
                <a:solidFill>
                  <a:schemeClr val="tx1"/>
                </a:solidFill>
                <a:effectLst/>
                <a:latin typeface="+mn-lt"/>
                <a:ea typeface="+mn-ea"/>
                <a:cs typeface="+mn-cs"/>
              </a:rPr>
              <a:t>* harmonize existing structures for different types of data,</a:t>
            </a:r>
          </a:p>
          <a:p>
            <a:pPr lvl="0"/>
            <a:r>
              <a:rPr lang="en-US" sz="1200" kern="1200" dirty="0" smtClean="0">
                <a:solidFill>
                  <a:schemeClr val="tx1"/>
                </a:solidFill>
                <a:effectLst/>
                <a:latin typeface="+mn-lt"/>
                <a:ea typeface="+mn-ea"/>
                <a:cs typeface="+mn-cs"/>
              </a:rPr>
              <a:t>* relate assays with each other and clinical data</a:t>
            </a:r>
          </a:p>
          <a:p>
            <a:pPr lvl="0"/>
            <a:r>
              <a:rPr lang="en-US" sz="1200" kern="1200" dirty="0" smtClean="0">
                <a:solidFill>
                  <a:schemeClr val="tx1"/>
                </a:solidFill>
                <a:effectLst/>
                <a:latin typeface="+mn-lt"/>
                <a:ea typeface="+mn-ea"/>
                <a:cs typeface="+mn-cs"/>
              </a:rPr>
              <a:t>* handle the reality that such experiments are often incomplete and missing observations on some assays, and also may contain replicates, time series, or matched normal,</a:t>
            </a:r>
          </a:p>
          <a:p>
            <a:pPr lvl="0"/>
            <a:r>
              <a:rPr lang="en-US" sz="1200" kern="1200" dirty="0" smtClean="0">
                <a:solidFill>
                  <a:schemeClr val="tx1"/>
                </a:solidFill>
                <a:effectLst/>
                <a:latin typeface="+mn-lt"/>
                <a:ea typeface="+mn-ea"/>
                <a:cs typeface="+mn-cs"/>
              </a:rPr>
              <a:t>* accommodate data that are indexed by IDs such as genes and data indexed by genomic ranges,</a:t>
            </a:r>
          </a:p>
          <a:p>
            <a:pPr lvl="0"/>
            <a:r>
              <a:rPr lang="en-US" sz="1200" kern="1200" dirty="0" smtClean="0">
                <a:solidFill>
                  <a:schemeClr val="tx1"/>
                </a:solidFill>
                <a:effectLst/>
                <a:latin typeface="+mn-lt"/>
                <a:ea typeface="+mn-ea"/>
                <a:cs typeface="+mn-cs"/>
              </a:rPr>
              <a:t>* and support on-disk representations for big data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5</a:t>
            </a:fld>
            <a:endParaRPr lang="en-US"/>
          </a:p>
        </p:txBody>
      </p:sp>
    </p:spTree>
    <p:extLst>
      <p:ext uri="{BB962C8B-B14F-4D97-AF65-F5344CB8AC3E}">
        <p14:creationId xmlns:p14="http://schemas.microsoft.com/office/powerpoint/2010/main" val="195411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MultiAssayExperiment addresses these challenges by relating a table of information about subjects, say clinical and pathological data, to a series of genomic data sets of arbitrary shape and even non-tabular data, via a map or a network relating these. This sounds complex and it can be, but from the analyst’s perspective, there is an API that will be familiar to users of R, and that abstracts this complexity from the user. Constructing, accessing, </a:t>
            </a:r>
            <a:r>
              <a:rPr lang="en-US" sz="1200" kern="1200" dirty="0" err="1" smtClean="0">
                <a:solidFill>
                  <a:schemeClr val="tx1"/>
                </a:solidFill>
                <a:effectLst/>
                <a:latin typeface="+mn-lt"/>
                <a:ea typeface="+mn-ea"/>
                <a:cs typeface="+mn-cs"/>
              </a:rPr>
              <a:t>subsetting</a:t>
            </a:r>
            <a:r>
              <a:rPr lang="en-US" sz="1200" kern="1200" dirty="0" smtClean="0">
                <a:solidFill>
                  <a:schemeClr val="tx1"/>
                </a:solidFill>
                <a:effectLst/>
                <a:latin typeface="+mn-lt"/>
                <a:ea typeface="+mn-ea"/>
                <a:cs typeface="+mn-cs"/>
              </a:rPr>
              <a:t>, data management or manipulation, and combining and reshaping into forms usable by standard tools become straightforward.</a:t>
            </a:r>
          </a:p>
          <a:p>
            <a:endParaRPr lang="en-US" sz="346"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B3BF71-CA02-4BF9-8A62-66B85B9CEA50}" type="slidenum">
              <a:rPr lang="en-US" smtClean="0"/>
              <a:t>6</a:t>
            </a:fld>
            <a:endParaRPr lang="en-US"/>
          </a:p>
        </p:txBody>
      </p:sp>
    </p:spTree>
    <p:extLst>
      <p:ext uri="{BB962C8B-B14F-4D97-AF65-F5344CB8AC3E}">
        <p14:creationId xmlns:p14="http://schemas.microsoft.com/office/powerpoint/2010/main" val="192639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7</a:t>
            </a:fld>
            <a:endParaRPr lang="en-US"/>
          </a:p>
        </p:txBody>
      </p:sp>
    </p:spTree>
    <p:extLst>
      <p:ext uri="{BB962C8B-B14F-4D97-AF65-F5344CB8AC3E}">
        <p14:creationId xmlns:p14="http://schemas.microsoft.com/office/powerpoint/2010/main" val="350457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8</a:t>
            </a:fld>
            <a:endParaRPr lang="en-US"/>
          </a:p>
        </p:txBody>
      </p:sp>
    </p:spTree>
    <p:extLst>
      <p:ext uri="{BB962C8B-B14F-4D97-AF65-F5344CB8AC3E}">
        <p14:creationId xmlns:p14="http://schemas.microsoft.com/office/powerpoint/2010/main" val="350457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help those wanting to analyze TCGA data, we’ve constructed </a:t>
            </a:r>
            <a:r>
              <a:rPr lang="en-US" sz="1200" kern="1200" dirty="0" err="1" smtClean="0">
                <a:solidFill>
                  <a:schemeClr val="tx1"/>
                </a:solidFill>
                <a:effectLst/>
                <a:latin typeface="+mn-lt"/>
                <a:ea typeface="+mn-ea"/>
                <a:cs typeface="+mn-cs"/>
              </a:rPr>
              <a:t>MultiAssayExperiments</a:t>
            </a:r>
            <a:r>
              <a:rPr lang="en-US" sz="1200" kern="1200" dirty="0" smtClean="0">
                <a:solidFill>
                  <a:schemeClr val="tx1"/>
                </a:solidFill>
                <a:effectLst/>
                <a:latin typeface="+mn-lt"/>
                <a:ea typeface="+mn-ea"/>
                <a:cs typeface="+mn-cs"/>
              </a:rPr>
              <a:t> for 33 cancer types. Each cancer type is represented by a single object containing all the most commonly used, unrestricted data. These objects are immediately usable, even on most laptops, with the API shown on the previous page.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9</a:t>
            </a:fld>
            <a:endParaRPr lang="en-US"/>
          </a:p>
        </p:txBody>
      </p:sp>
    </p:spTree>
    <p:extLst>
      <p:ext uri="{BB962C8B-B14F-4D97-AF65-F5344CB8AC3E}">
        <p14:creationId xmlns:p14="http://schemas.microsoft.com/office/powerpoint/2010/main" val="6863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give you an idea of what this looks like, here is a sort of complex Venn Diagram of just four of the assays for GBM. Although GISTIC copy number and microRNA are assayed on about 600 samples each, but only a fraction of these cases have data available for both, and an even smaller fraction have data for all four of GISTIC, microRNA, methylation, and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data.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10</a:t>
            </a:fld>
            <a:endParaRPr lang="en-US"/>
          </a:p>
        </p:txBody>
      </p:sp>
    </p:spTree>
    <p:extLst>
      <p:ext uri="{BB962C8B-B14F-4D97-AF65-F5344CB8AC3E}">
        <p14:creationId xmlns:p14="http://schemas.microsoft.com/office/powerpoint/2010/main" val="68836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4229248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6/9/17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2712952" cy="432688"/>
          </a:xfrm>
          <a:prstGeom prst="rect">
            <a:avLst/>
          </a:prstGeom>
        </p:spPr>
      </p:pic>
      <p:pic>
        <p:nvPicPr>
          <p:cNvPr id="7" name="Picture 6"/>
          <p:cNvPicPr>
            <a:picLocks noChangeAspect="1"/>
          </p:cNvPicPr>
          <p:nvPr userDrawn="1"/>
        </p:nvPicPr>
        <p:blipFill>
          <a:blip r:embed="rId15"/>
          <a:stretch>
            <a:fillRect/>
          </a:stretch>
        </p:blipFill>
        <p:spPr>
          <a:xfrm>
            <a:off x="7748070" y="17925"/>
            <a:ext cx="1395926" cy="401910"/>
          </a:xfrm>
          <a:prstGeom prst="rect">
            <a:avLst/>
          </a:prstGeom>
        </p:spPr>
      </p:pic>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hyperlink" Target="http://www.waldronlab.org" TargetMode="External"/><Relationship Id="rId4" Type="http://schemas.openxmlformats.org/officeDocument/2006/relationships/hyperlink" Target="http://www.waldronlab.github.io"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tiff"/></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635" y="1562131"/>
            <a:ext cx="8672428" cy="1362419"/>
          </a:xfrm>
        </p:spPr>
        <p:txBody>
          <a:bodyPr>
            <a:noAutofit/>
          </a:bodyPr>
          <a:lstStyle/>
          <a:p>
            <a:r>
              <a:rPr lang="en-US" sz="4000" dirty="0" smtClean="0"/>
              <a:t>Multi-omics infrastructure and data </a:t>
            </a:r>
            <a:br>
              <a:rPr lang="en-US" sz="4000" dirty="0" smtClean="0"/>
            </a:br>
            <a:r>
              <a:rPr lang="en-US" sz="4000" dirty="0" smtClean="0"/>
              <a:t>for R/Bioconductor</a:t>
            </a:r>
            <a:endParaRPr lang="en-US" sz="4000" dirty="0"/>
          </a:p>
        </p:txBody>
      </p:sp>
      <p:sp>
        <p:nvSpPr>
          <p:cNvPr id="3" name="Subtitle 2"/>
          <p:cNvSpPr>
            <a:spLocks noGrp="1"/>
          </p:cNvSpPr>
          <p:nvPr>
            <p:ph type="subTitle" idx="1"/>
          </p:nvPr>
        </p:nvSpPr>
        <p:spPr>
          <a:xfrm>
            <a:off x="1700943" y="3716886"/>
            <a:ext cx="5739784" cy="1295137"/>
          </a:xfrm>
        </p:spPr>
        <p:txBody>
          <a:bodyPr>
            <a:normAutofit/>
          </a:bodyPr>
          <a:lstStyle/>
          <a:p>
            <a:r>
              <a:rPr lang="en-US" sz="2000" dirty="0" smtClean="0"/>
              <a:t>Levi Waldron</a:t>
            </a:r>
          </a:p>
          <a:p>
            <a:r>
              <a:rPr lang="en-US" sz="2000" dirty="0" smtClean="0"/>
              <a:t>June 9, 2017</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825"/>
            <a:ext cx="4681356" cy="746628"/>
          </a:xfrm>
          <a:prstGeom prst="rect">
            <a:avLst/>
          </a:prstGeom>
        </p:spPr>
      </p:pic>
      <p:pic>
        <p:nvPicPr>
          <p:cNvPr id="4" name="Picture 3"/>
          <p:cNvPicPr>
            <a:picLocks noChangeAspect="1"/>
          </p:cNvPicPr>
          <p:nvPr/>
        </p:nvPicPr>
        <p:blipFill>
          <a:blip r:embed="rId4"/>
          <a:stretch>
            <a:fillRect/>
          </a:stretch>
        </p:blipFill>
        <p:spPr>
          <a:xfrm>
            <a:off x="7876498" y="6120825"/>
            <a:ext cx="1267501" cy="737175"/>
          </a:xfrm>
          <a:prstGeom prst="rect">
            <a:avLst/>
          </a:prstGeom>
        </p:spPr>
      </p:pic>
      <p:sp>
        <p:nvSpPr>
          <p:cNvPr id="6" name="Rectangle 5"/>
          <p:cNvSpPr/>
          <p:nvPr/>
        </p:nvSpPr>
        <p:spPr>
          <a:xfrm>
            <a:off x="0" y="0"/>
            <a:ext cx="9143999" cy="629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building visualizations</a:t>
            </a:r>
            <a:endParaRPr lang="en-US" dirty="0"/>
          </a:p>
        </p:txBody>
      </p:sp>
      <p:grpSp>
        <p:nvGrpSpPr>
          <p:cNvPr id="20" name="Group 19"/>
          <p:cNvGrpSpPr/>
          <p:nvPr/>
        </p:nvGrpSpPr>
        <p:grpSpPr>
          <a:xfrm>
            <a:off x="1689847" y="1417638"/>
            <a:ext cx="5188900" cy="4657939"/>
            <a:chOff x="1" y="1744564"/>
            <a:chExt cx="5188900" cy="4657939"/>
          </a:xfrm>
        </p:grpSpPr>
        <p:pic>
          <p:nvPicPr>
            <p:cNvPr id="18" name="Picture 17" descr="upsetAC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44564"/>
              <a:ext cx="5188900" cy="3688443"/>
            </a:xfrm>
            <a:prstGeom prst="rect">
              <a:avLst/>
            </a:prstGeom>
          </p:spPr>
        </p:pic>
        <p:sp>
          <p:nvSpPr>
            <p:cNvPr id="19" name="TextBox 18"/>
            <p:cNvSpPr txBox="1"/>
            <p:nvPr/>
          </p:nvSpPr>
          <p:spPr>
            <a:xfrm>
              <a:off x="1051613" y="5571506"/>
              <a:ext cx="3684986" cy="830997"/>
            </a:xfrm>
            <a:prstGeom prst="rect">
              <a:avLst/>
            </a:prstGeom>
            <a:noFill/>
          </p:spPr>
          <p:txBody>
            <a:bodyPr wrap="none" rtlCol="0">
              <a:spAutoFit/>
            </a:bodyPr>
            <a:lstStyle/>
            <a:p>
              <a:r>
                <a:rPr lang="en-US" sz="1200" i="1" dirty="0" smtClean="0"/>
                <a:t>Upset</a:t>
              </a:r>
              <a:r>
                <a:rPr lang="en-US" sz="1200" dirty="0" smtClean="0"/>
                <a:t> Venn diagram for adrenocortical carcinoma TCGA</a:t>
              </a:r>
            </a:p>
            <a:p>
              <a:endParaRPr lang="en-US" sz="1200" dirty="0" smtClean="0"/>
            </a:p>
            <a:p>
              <a:r>
                <a:rPr lang="en-US" sz="1200" dirty="0" smtClean="0">
                  <a:latin typeface="Courier"/>
                  <a:cs typeface="Courier"/>
                </a:rPr>
                <a:t>&gt; data(</a:t>
              </a:r>
              <a:r>
                <a:rPr lang="en-US" sz="1200" dirty="0" err="1" smtClean="0">
                  <a:latin typeface="Courier"/>
                  <a:cs typeface="Courier"/>
                </a:rPr>
                <a:t>miniACC</a:t>
              </a:r>
              <a:r>
                <a:rPr lang="en-US" sz="1200" dirty="0" smtClean="0">
                  <a:latin typeface="Courier"/>
                  <a:cs typeface="Courier"/>
                </a:rPr>
                <a:t>)</a:t>
              </a:r>
            </a:p>
            <a:p>
              <a:r>
                <a:rPr lang="en-US" sz="1200" dirty="0" smtClean="0">
                  <a:latin typeface="Courier"/>
                  <a:cs typeface="Courier"/>
                </a:rPr>
                <a:t>&gt; </a:t>
              </a:r>
              <a:r>
                <a:rPr lang="en-US" sz="1200" dirty="0" err="1" smtClean="0">
                  <a:latin typeface="Courier"/>
                  <a:cs typeface="Courier"/>
                </a:rPr>
                <a:t>upsetSamples</a:t>
              </a:r>
              <a:r>
                <a:rPr lang="en-US" sz="1200" dirty="0" smtClean="0">
                  <a:latin typeface="Courier"/>
                  <a:cs typeface="Courier"/>
                </a:rPr>
                <a:t>(</a:t>
              </a:r>
              <a:r>
                <a:rPr lang="en-US" sz="1200" dirty="0" err="1" smtClean="0">
                  <a:latin typeface="Courier"/>
                  <a:cs typeface="Courier"/>
                </a:rPr>
                <a:t>miniACC</a:t>
              </a:r>
              <a:r>
                <a:rPr lang="en-US" sz="1200" dirty="0" smtClean="0">
                  <a:latin typeface="Courier"/>
                  <a:cs typeface="Courier"/>
                </a:rPr>
                <a:t>)</a:t>
              </a:r>
              <a:endParaRPr lang="en-US" sz="1200" dirty="0">
                <a:latin typeface="Courier"/>
                <a:cs typeface="Courier"/>
              </a:endParaRPr>
            </a:p>
          </p:txBody>
        </p:sp>
      </p:grpSp>
      <p:sp>
        <p:nvSpPr>
          <p:cNvPr id="15" name="TextBox 14"/>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675398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multi-omics analysis</a:t>
            </a:r>
            <a:endParaRPr lang="en-US" dirty="0"/>
          </a:p>
        </p:txBody>
      </p:sp>
      <p:grpSp>
        <p:nvGrpSpPr>
          <p:cNvPr id="9" name="Group 8"/>
          <p:cNvGrpSpPr/>
          <p:nvPr/>
        </p:nvGrpSpPr>
        <p:grpSpPr>
          <a:xfrm>
            <a:off x="331476" y="1436863"/>
            <a:ext cx="6961042" cy="4900419"/>
            <a:chOff x="696104" y="1315338"/>
            <a:chExt cx="6961042" cy="4900419"/>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398257" y="1315338"/>
              <a:ext cx="3959479" cy="4051901"/>
            </a:xfrm>
            <a:prstGeom prst="rect">
              <a:avLst/>
            </a:prstGeom>
          </p:spPr>
        </p:pic>
        <p:sp>
          <p:nvSpPr>
            <p:cNvPr id="7" name="Rectangle 6"/>
            <p:cNvSpPr/>
            <p:nvPr/>
          </p:nvSpPr>
          <p:spPr>
            <a:xfrm>
              <a:off x="696104" y="5200094"/>
              <a:ext cx="6961042" cy="1015663"/>
            </a:xfrm>
            <a:prstGeom prst="rect">
              <a:avLst/>
            </a:prstGeom>
          </p:spPr>
          <p:txBody>
            <a:bodyPr wrap="square">
              <a:spAutoFit/>
            </a:bodyPr>
            <a:lstStyle/>
            <a:p>
              <a:endParaRPr lang="en-US" sz="1200" dirty="0" smtClean="0"/>
            </a:p>
            <a:p>
              <a:r>
                <a:rPr lang="en-US" sz="1200" dirty="0" smtClean="0">
                  <a:latin typeface="Courier"/>
                  <a:cs typeface="Courier"/>
                </a:rPr>
                <a:t>			&gt; </a:t>
              </a:r>
              <a:r>
                <a:rPr lang="en-US" sz="1200" dirty="0" err="1" smtClean="0">
                  <a:latin typeface="Courier"/>
                  <a:cs typeface="Courier"/>
                </a:rPr>
                <a:t>mae</a:t>
              </a:r>
              <a:r>
                <a:rPr lang="en-US" sz="1200" dirty="0" smtClean="0">
                  <a:latin typeface="Courier"/>
                  <a:cs typeface="Courier"/>
                </a:rPr>
                <a:t> </a:t>
              </a:r>
              <a:r>
                <a:rPr lang="en-US" sz="1200" dirty="0">
                  <a:latin typeface="Courier"/>
                  <a:cs typeface="Courier"/>
                </a:rPr>
                <a:t>&lt;- </a:t>
              </a:r>
              <a:r>
                <a:rPr lang="en-US" sz="1200" dirty="0" err="1">
                  <a:latin typeface="Courier"/>
                  <a:cs typeface="Courier"/>
                </a:rPr>
                <a:t>mae</a:t>
              </a:r>
              <a:r>
                <a:rPr lang="en-US" sz="1200" dirty="0">
                  <a:latin typeface="Courier"/>
                  <a:cs typeface="Courier"/>
                </a:rPr>
                <a:t>[, , c("Mutations", "</a:t>
              </a:r>
              <a:r>
                <a:rPr lang="en-US" sz="1200" dirty="0" err="1">
                  <a:latin typeface="Courier"/>
                  <a:cs typeface="Courier"/>
                </a:rPr>
                <a:t>gistict</a:t>
              </a:r>
              <a:r>
                <a:rPr lang="en-US" sz="1200" dirty="0">
                  <a:latin typeface="Courier"/>
                  <a:cs typeface="Courier"/>
                </a:rPr>
                <a:t>")]</a:t>
              </a:r>
            </a:p>
            <a:p>
              <a:r>
                <a:rPr lang="en-US" sz="1200" dirty="0" smtClean="0">
                  <a:latin typeface="Courier"/>
                  <a:cs typeface="Courier"/>
                </a:rPr>
                <a:t>			&gt; </a:t>
              </a:r>
              <a:r>
                <a:rPr lang="en-US" sz="1200" dirty="0" err="1" smtClean="0">
                  <a:latin typeface="Courier"/>
                  <a:cs typeface="Courier"/>
                </a:rPr>
                <a:t>mae</a:t>
              </a:r>
              <a:r>
                <a:rPr lang="en-US" sz="1200" dirty="0" smtClean="0">
                  <a:latin typeface="Courier"/>
                  <a:cs typeface="Courier"/>
                </a:rPr>
                <a:t> </a:t>
              </a:r>
              <a:r>
                <a:rPr lang="en-US" sz="1200" dirty="0">
                  <a:latin typeface="Courier"/>
                  <a:cs typeface="Courier"/>
                </a:rPr>
                <a:t>&lt;- </a:t>
              </a:r>
              <a:r>
                <a:rPr lang="en-US" sz="1200" dirty="0" err="1">
                  <a:latin typeface="Courier"/>
                  <a:cs typeface="Courier"/>
                </a:rPr>
                <a:t>intersectColumns</a:t>
              </a:r>
              <a:r>
                <a:rPr lang="en-US" sz="1200" dirty="0">
                  <a:latin typeface="Courier"/>
                  <a:cs typeface="Courier"/>
                </a:rPr>
                <a:t>(</a:t>
              </a:r>
              <a:r>
                <a:rPr lang="en-US" sz="1200" dirty="0" err="1">
                  <a:latin typeface="Courier"/>
                  <a:cs typeface="Courier"/>
                </a:rPr>
                <a:t>mae</a:t>
              </a:r>
              <a:r>
                <a:rPr lang="en-US" sz="1200" dirty="0">
                  <a:latin typeface="Courier"/>
                  <a:cs typeface="Courier"/>
                </a:rPr>
                <a:t>)</a:t>
              </a:r>
            </a:p>
            <a:p>
              <a:r>
                <a:rPr lang="en-US" sz="1200" dirty="0" smtClean="0">
                  <a:latin typeface="Courier"/>
                  <a:cs typeface="Courier"/>
                </a:rPr>
                <a:t>			&gt; </a:t>
              </a:r>
              <a:r>
                <a:rPr lang="en-US" sz="1200" dirty="0" err="1" smtClean="0">
                  <a:latin typeface="Courier"/>
                  <a:cs typeface="Courier"/>
                </a:rPr>
                <a:t>mae</a:t>
              </a:r>
              <a:r>
                <a:rPr lang="en-US" sz="1200" dirty="0" err="1">
                  <a:latin typeface="Courier"/>
                  <a:cs typeface="Courier"/>
                </a:rPr>
                <a:t>$cnload</a:t>
              </a:r>
              <a:r>
                <a:rPr lang="en-US" sz="1200" dirty="0">
                  <a:latin typeface="Courier"/>
                  <a:cs typeface="Courier"/>
                </a:rPr>
                <a:t> &lt;- </a:t>
              </a:r>
              <a:r>
                <a:rPr lang="en-US" sz="1200" dirty="0" err="1">
                  <a:latin typeface="Courier"/>
                  <a:cs typeface="Courier"/>
                </a:rPr>
                <a:t>colMeans</a:t>
              </a:r>
              <a:r>
                <a:rPr lang="en-US" sz="1200" dirty="0">
                  <a:latin typeface="Courier"/>
                  <a:cs typeface="Courier"/>
                </a:rPr>
                <a:t>(abs(assay(</a:t>
              </a:r>
              <a:r>
                <a:rPr lang="en-US" sz="1200" dirty="0" err="1">
                  <a:latin typeface="Courier"/>
                  <a:cs typeface="Courier"/>
                </a:rPr>
                <a:t>mae</a:t>
              </a:r>
              <a:r>
                <a:rPr lang="en-US" sz="1200" dirty="0">
                  <a:latin typeface="Courier"/>
                  <a:cs typeface="Courier"/>
                </a:rPr>
                <a:t>[["</a:t>
              </a:r>
              <a:r>
                <a:rPr lang="en-US" sz="1200" dirty="0" err="1">
                  <a:latin typeface="Courier"/>
                  <a:cs typeface="Courier"/>
                </a:rPr>
                <a:t>gistict</a:t>
              </a:r>
              <a:r>
                <a:rPr lang="en-US" sz="1200" dirty="0">
                  <a:latin typeface="Courier"/>
                  <a:cs typeface="Courier"/>
                </a:rPr>
                <a:t>"]])))</a:t>
              </a:r>
            </a:p>
            <a:p>
              <a:endParaRPr lang="en-US" sz="1200" dirty="0"/>
            </a:p>
          </p:txBody>
        </p:sp>
      </p:grpSp>
      <p:sp>
        <p:nvSpPr>
          <p:cNvPr id="3" name="TextBox 2"/>
          <p:cNvSpPr txBox="1"/>
          <p:nvPr/>
        </p:nvSpPr>
        <p:spPr>
          <a:xfrm>
            <a:off x="6198683" y="2118164"/>
            <a:ext cx="2945314" cy="830997"/>
          </a:xfrm>
          <a:prstGeom prst="rect">
            <a:avLst/>
          </a:prstGeom>
          <a:noFill/>
        </p:spPr>
        <p:txBody>
          <a:bodyPr wrap="square" rtlCol="0">
            <a:spAutoFit/>
          </a:bodyPr>
          <a:lstStyle/>
          <a:p>
            <a:r>
              <a:rPr lang="en-US" sz="1200" dirty="0" err="1"/>
              <a:t>Davoli</a:t>
            </a:r>
            <a:r>
              <a:rPr lang="en-US" sz="1200" dirty="0"/>
              <a:t> </a:t>
            </a:r>
            <a:r>
              <a:rPr lang="en-US" sz="1200" i="1" dirty="0"/>
              <a:t>et al</a:t>
            </a:r>
            <a:r>
              <a:rPr lang="en-US" sz="1200" dirty="0"/>
              <a:t>. Tumor aneuploidy correlates with markers of immune evasion and </a:t>
            </a:r>
          </a:p>
          <a:p>
            <a:r>
              <a:rPr lang="en-US" sz="1200" dirty="0"/>
              <a:t>with reduced response to immunotherapy. Science 355, (2017)</a:t>
            </a:r>
            <a:r>
              <a:rPr lang="en-US" sz="1200" dirty="0" smtClean="0"/>
              <a:t>.</a:t>
            </a:r>
            <a:endParaRPr lang="en-US" sz="1200" dirty="0"/>
          </a:p>
        </p:txBody>
      </p:sp>
      <p:sp>
        <p:nvSpPr>
          <p:cNvPr id="11" name="TextBox 10"/>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649627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integrating remotely stored data</a:t>
            </a:r>
            <a:endParaRPr lang="en-US" dirty="0"/>
          </a:p>
        </p:txBody>
      </p:sp>
      <p:pic>
        <p:nvPicPr>
          <p:cNvPr id="8" name="Picture 7"/>
          <p:cNvPicPr>
            <a:picLocks/>
          </p:cNvPicPr>
          <p:nvPr/>
        </p:nvPicPr>
        <p:blipFill rotWithShape="1">
          <a:blip r:embed="rId3">
            <a:extLst>
              <a:ext uri="{28A0092B-C50C-407E-A947-70E740481C1C}">
                <a14:useLocalDpi xmlns:a14="http://schemas.microsoft.com/office/drawing/2010/main" val="0"/>
              </a:ext>
            </a:extLst>
          </a:blip>
          <a:srcRect t="8332" b="5556"/>
          <a:stretch/>
        </p:blipFill>
        <p:spPr>
          <a:xfrm>
            <a:off x="2200034" y="1417638"/>
            <a:ext cx="3551986" cy="3344649"/>
          </a:xfrm>
          <a:prstGeom prst="rect">
            <a:avLst/>
          </a:prstGeom>
        </p:spPr>
      </p:pic>
      <p:sp>
        <p:nvSpPr>
          <p:cNvPr id="15" name="TextBox 14"/>
          <p:cNvSpPr txBox="1"/>
          <p:nvPr/>
        </p:nvSpPr>
        <p:spPr>
          <a:xfrm>
            <a:off x="908428" y="4876349"/>
            <a:ext cx="7778372" cy="1600438"/>
          </a:xfrm>
          <a:prstGeom prst="rect">
            <a:avLst/>
          </a:prstGeom>
          <a:noFill/>
        </p:spPr>
        <p:txBody>
          <a:bodyPr wrap="square" rtlCol="0">
            <a:spAutoFit/>
          </a:bodyPr>
          <a:lstStyle/>
          <a:p>
            <a:r>
              <a:rPr lang="en-US" sz="1400" dirty="0" smtClean="0">
                <a:latin typeface="Courier"/>
                <a:cs typeface="Courier"/>
              </a:rPr>
              <a:t>&gt; </a:t>
            </a:r>
            <a:r>
              <a:rPr lang="en-US" sz="1400" dirty="0" err="1" smtClean="0">
                <a:latin typeface="Courier"/>
                <a:cs typeface="Courier"/>
              </a:rPr>
              <a:t>st</a:t>
            </a:r>
            <a:r>
              <a:rPr lang="en-US" sz="1400" dirty="0" smtClean="0">
                <a:latin typeface="Courier"/>
                <a:cs typeface="Courier"/>
              </a:rPr>
              <a:t> </a:t>
            </a:r>
            <a:r>
              <a:rPr lang="en-US" sz="1400" dirty="0">
                <a:latin typeface="Courier"/>
                <a:cs typeface="Courier"/>
              </a:rPr>
              <a:t>&lt;- </a:t>
            </a:r>
            <a:r>
              <a:rPr lang="en-US" sz="1400" dirty="0" err="1" smtClean="0">
                <a:latin typeface="Courier"/>
                <a:cs typeface="Courier"/>
              </a:rPr>
              <a:t>ldblock</a:t>
            </a:r>
            <a:r>
              <a:rPr lang="en-US" sz="1400" dirty="0" smtClean="0">
                <a:latin typeface="Courier"/>
                <a:cs typeface="Courier"/>
              </a:rPr>
              <a:t>::stack1kg</a:t>
            </a:r>
            <a:r>
              <a:rPr lang="en-US" sz="1400" dirty="0">
                <a:latin typeface="Courier"/>
                <a:cs typeface="Courier"/>
              </a:rPr>
              <a:t>(</a:t>
            </a:r>
            <a:r>
              <a:rPr lang="en-US" sz="1400" dirty="0" smtClean="0">
                <a:latin typeface="Courier"/>
                <a:cs typeface="Courier"/>
              </a:rPr>
              <a:t>) </a:t>
            </a:r>
            <a:r>
              <a:rPr lang="en-US" sz="1400" dirty="0" smtClean="0">
                <a:latin typeface="+mj-lt"/>
                <a:cs typeface="Courier"/>
              </a:rPr>
              <a:t>#</a:t>
            </a:r>
            <a:r>
              <a:rPr lang="en-US" sz="1400" dirty="0">
                <a:latin typeface="+mj-lt"/>
                <a:cs typeface="Courier"/>
              </a:rPr>
              <a:t>Create a URL referencing 1000 genomes content in AWS S3</a:t>
            </a:r>
          </a:p>
          <a:p>
            <a:r>
              <a:rPr lang="en-US" sz="1400" dirty="0" smtClean="0">
                <a:latin typeface="Courier"/>
                <a:cs typeface="Courier"/>
              </a:rPr>
              <a:t>&gt; </a:t>
            </a:r>
            <a:r>
              <a:rPr lang="en-US" sz="1400" dirty="0" err="1" smtClean="0">
                <a:latin typeface="Courier"/>
                <a:cs typeface="Courier"/>
              </a:rPr>
              <a:t>multiban</a:t>
            </a:r>
            <a:r>
              <a:rPr lang="en-US" sz="1400" dirty="0" smtClean="0">
                <a:latin typeface="Courier"/>
                <a:cs typeface="Courier"/>
              </a:rPr>
              <a:t> </a:t>
            </a:r>
            <a:r>
              <a:rPr lang="en-US" sz="1400" dirty="0">
                <a:latin typeface="Courier"/>
                <a:cs typeface="Courier"/>
              </a:rPr>
              <a:t>&lt;- MultiAssayExperiment</a:t>
            </a:r>
            <a:r>
              <a:rPr lang="en-US" sz="1400" dirty="0" smtClean="0">
                <a:latin typeface="Courier"/>
                <a:cs typeface="Courier"/>
              </a:rPr>
              <a:t>(</a:t>
            </a:r>
          </a:p>
          <a:p>
            <a:r>
              <a:rPr lang="en-US" sz="1400" dirty="0" smtClean="0">
                <a:latin typeface="Courier"/>
                <a:cs typeface="Courier"/>
              </a:rPr>
              <a:t>	 	 list</a:t>
            </a:r>
            <a:r>
              <a:rPr lang="en-US" sz="1400" dirty="0">
                <a:latin typeface="Courier"/>
                <a:cs typeface="Courier"/>
              </a:rPr>
              <a:t>(meth = </a:t>
            </a:r>
            <a:r>
              <a:rPr lang="en-US" sz="1400" dirty="0" err="1">
                <a:latin typeface="Courier"/>
                <a:cs typeface="Courier"/>
              </a:rPr>
              <a:t>banovichSE</a:t>
            </a:r>
            <a:r>
              <a:rPr lang="en-US" sz="1400" dirty="0">
                <a:latin typeface="Courier"/>
                <a:cs typeface="Courier"/>
              </a:rPr>
              <a:t>, </a:t>
            </a:r>
            <a:r>
              <a:rPr lang="en-US" sz="1400" dirty="0" err="1">
                <a:latin typeface="Courier"/>
                <a:cs typeface="Courier"/>
              </a:rPr>
              <a:t>snp</a:t>
            </a:r>
            <a:r>
              <a:rPr lang="en-US" sz="1400" dirty="0">
                <a:latin typeface="Courier"/>
                <a:cs typeface="Courier"/>
              </a:rPr>
              <a:t> = </a:t>
            </a:r>
            <a:r>
              <a:rPr lang="en-US" sz="1400" dirty="0" err="1">
                <a:latin typeface="Courier"/>
                <a:cs typeface="Courier"/>
              </a:rPr>
              <a:t>st</a:t>
            </a:r>
            <a:r>
              <a:rPr lang="en-US" sz="1400" dirty="0">
                <a:latin typeface="Courier"/>
                <a:cs typeface="Courier"/>
              </a:rPr>
              <a: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a:t>
            </a:r>
            <a:r>
              <a:rPr lang="en-US" sz="1400" dirty="0" err="1" smtClean="0">
                <a:latin typeface="Courier"/>
                <a:cs typeface="Courier"/>
              </a:rPr>
              <a:t>colData</a:t>
            </a:r>
            <a:r>
              <a:rPr lang="en-US" sz="1400" dirty="0" smtClean="0">
                <a:latin typeface="Courier"/>
                <a:cs typeface="Courier"/>
              </a:rPr>
              <a:t> = </a:t>
            </a:r>
            <a:r>
              <a:rPr lang="en-US" sz="1400" dirty="0" err="1" smtClean="0">
                <a:latin typeface="Courier"/>
                <a:cs typeface="Courier"/>
              </a:rPr>
              <a:t>colData</a:t>
            </a:r>
            <a:r>
              <a:rPr lang="en-US" sz="1400" dirty="0" smtClean="0">
                <a:latin typeface="Courier"/>
                <a:cs typeface="Courier"/>
              </a:rPr>
              <a:t>(</a:t>
            </a:r>
            <a:r>
              <a:rPr lang="en-US" sz="1400" dirty="0" err="1" smtClean="0">
                <a:latin typeface="Courier"/>
                <a:cs typeface="Courier"/>
              </a:rPr>
              <a:t>banovichSE</a:t>
            </a:r>
            <a:r>
              <a:rPr lang="en-US" sz="1400" dirty="0" smtClean="0">
                <a:latin typeface="Courier"/>
                <a:cs typeface="Courier"/>
              </a:rPr>
              <a:t>))</a:t>
            </a:r>
          </a:p>
          <a:p>
            <a:r>
              <a:rPr lang="en-US" sz="1400" dirty="0" smtClean="0">
                <a:latin typeface="Courier"/>
                <a:cs typeface="Courier"/>
              </a:rPr>
              <a:t>&gt; </a:t>
            </a:r>
            <a:r>
              <a:rPr lang="en-US" sz="1400" dirty="0" err="1" smtClean="0">
                <a:latin typeface="Courier"/>
                <a:cs typeface="Courier"/>
              </a:rPr>
              <a:t>multibanfocus</a:t>
            </a:r>
            <a:r>
              <a:rPr lang="en-US" sz="1400" dirty="0" smtClean="0">
                <a:latin typeface="Courier"/>
                <a:cs typeface="Courier"/>
              </a:rPr>
              <a:t> </a:t>
            </a:r>
            <a:r>
              <a:rPr lang="en-US" sz="1400" dirty="0">
                <a:latin typeface="Courier"/>
                <a:cs typeface="Courier"/>
              </a:rPr>
              <a:t>&lt;- </a:t>
            </a:r>
            <a:r>
              <a:rPr lang="en-US" sz="1400" dirty="0" err="1">
                <a:latin typeface="Courier"/>
                <a:cs typeface="Courier"/>
              </a:rPr>
              <a:t>multiban</a:t>
            </a:r>
            <a:r>
              <a:rPr lang="en-US" sz="1400" dirty="0">
                <a:latin typeface="Courier"/>
                <a:cs typeface="Courier"/>
              </a:rPr>
              <a:t>[</a:t>
            </a:r>
            <a:r>
              <a:rPr lang="en-US" sz="1400" dirty="0" err="1">
                <a:latin typeface="Courier"/>
                <a:cs typeface="Courier"/>
              </a:rPr>
              <a:t>rowRanges</a:t>
            </a:r>
            <a:r>
              <a:rPr lang="en-US" sz="1400" dirty="0">
                <a:latin typeface="Courier"/>
                <a:cs typeface="Courier"/>
              </a:rPr>
              <a:t>(</a:t>
            </a:r>
            <a:r>
              <a:rPr lang="en-US" sz="1400" dirty="0" err="1">
                <a:latin typeface="Courier"/>
                <a:cs typeface="Courier"/>
              </a:rPr>
              <a:t>banovichSE</a:t>
            </a:r>
            <a:r>
              <a:rPr lang="en-US" sz="1400" dirty="0">
                <a:latin typeface="Courier"/>
                <a:cs typeface="Courier"/>
              </a:rPr>
              <a:t>)[“cg04793911”], </a:t>
            </a:r>
            <a:r>
              <a:rPr lang="en-US" sz="1400" dirty="0" smtClean="0">
                <a:latin typeface="Courier"/>
                <a:cs typeface="Courier"/>
              </a:rPr>
              <a:t>, ]</a:t>
            </a:r>
            <a:endParaRPr lang="en-US" sz="1400" dirty="0">
              <a:latin typeface="Courier"/>
              <a:cs typeface="Courier"/>
            </a:endParaRPr>
          </a:p>
          <a:p>
            <a:r>
              <a:rPr lang="en-US" sz="1400" dirty="0" smtClean="0">
                <a:latin typeface="Courier"/>
                <a:cs typeface="Courier"/>
              </a:rPr>
              <a:t>&gt; </a:t>
            </a:r>
            <a:r>
              <a:rPr lang="en-US" sz="1400" dirty="0" err="1" smtClean="0">
                <a:latin typeface="Courier"/>
                <a:cs typeface="Courier"/>
              </a:rPr>
              <a:t>assoc</a:t>
            </a:r>
            <a:r>
              <a:rPr lang="en-US" sz="1400" dirty="0" smtClean="0">
                <a:latin typeface="Courier"/>
                <a:cs typeface="Courier"/>
              </a:rPr>
              <a:t> </a:t>
            </a:r>
            <a:r>
              <a:rPr lang="en-US" sz="1400" dirty="0">
                <a:latin typeface="Courier"/>
                <a:cs typeface="Courier"/>
              </a:rPr>
              <a:t>&lt;- </a:t>
            </a:r>
            <a:r>
              <a:rPr lang="en-US" sz="1400" dirty="0" err="1">
                <a:latin typeface="Courier"/>
                <a:cs typeface="Courier"/>
              </a:rPr>
              <a:t>cisAssoc</a:t>
            </a:r>
            <a:r>
              <a:rPr lang="en-US" sz="1400" dirty="0">
                <a:latin typeface="Courier"/>
                <a:cs typeface="Courier"/>
              </a:rPr>
              <a:t>(</a:t>
            </a:r>
            <a:r>
              <a:rPr lang="en-US" sz="1400" dirty="0" err="1">
                <a:latin typeface="Courier"/>
                <a:cs typeface="Courier"/>
              </a:rPr>
              <a:t>multibanfocus</a:t>
            </a:r>
            <a:r>
              <a:rPr lang="en-US" sz="1400" dirty="0">
                <a:latin typeface="Courier"/>
                <a:cs typeface="Courier"/>
              </a:rPr>
              <a:t>[[“meth”]]</a:t>
            </a:r>
            <a:r>
              <a:rPr lang="en-US" sz="1400" dirty="0" smtClean="0">
                <a:latin typeface="Courier"/>
                <a:cs typeface="Courier"/>
              </a:rPr>
              <a:t>,</a:t>
            </a:r>
          </a:p>
          <a:p>
            <a:r>
              <a:rPr lang="en-US" sz="1400" dirty="0" smtClean="0">
                <a:latin typeface="Courier"/>
                <a:cs typeface="Courier"/>
              </a:rPr>
              <a:t>			</a:t>
            </a:r>
            <a:r>
              <a:rPr lang="en-US" sz="1400" dirty="0" err="1" smtClean="0">
                <a:latin typeface="Courier"/>
                <a:cs typeface="Courier"/>
              </a:rPr>
              <a:t>TabixFile</a:t>
            </a:r>
            <a:r>
              <a:rPr lang="en-US" sz="1400" dirty="0">
                <a:latin typeface="Courier"/>
                <a:cs typeface="Courier"/>
              </a:rPr>
              <a:t>(files(</a:t>
            </a:r>
            <a:r>
              <a:rPr lang="en-US" sz="1400" dirty="0" err="1">
                <a:latin typeface="Courier"/>
                <a:cs typeface="Courier"/>
              </a:rPr>
              <a:t>multibanfocus</a:t>
            </a:r>
            <a:r>
              <a:rPr lang="en-US" sz="1400" dirty="0">
                <a:latin typeface="Courier"/>
                <a:cs typeface="Courier"/>
              </a:rPr>
              <a:t>[[“</a:t>
            </a:r>
            <a:r>
              <a:rPr lang="en-US" sz="1400" dirty="0" err="1">
                <a:latin typeface="Courier"/>
                <a:cs typeface="Courier"/>
              </a:rPr>
              <a:t>snp</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p:txBody>
      </p:sp>
      <p:sp>
        <p:nvSpPr>
          <p:cNvPr id="6" name="TextBox 5"/>
          <p:cNvSpPr txBox="1"/>
          <p:nvPr/>
        </p:nvSpPr>
        <p:spPr>
          <a:xfrm>
            <a:off x="5935205" y="2381144"/>
            <a:ext cx="3105066" cy="1477328"/>
          </a:xfrm>
          <a:prstGeom prst="rect">
            <a:avLst/>
          </a:prstGeom>
          <a:noFill/>
        </p:spPr>
        <p:txBody>
          <a:bodyPr wrap="square" rtlCol="0">
            <a:spAutoFit/>
          </a:bodyPr>
          <a:lstStyle/>
          <a:p>
            <a:r>
              <a:rPr lang="en-US" dirty="0" smtClean="0"/>
              <a:t>Using </a:t>
            </a:r>
            <a:r>
              <a:rPr lang="en-US" dirty="0" err="1" smtClean="0"/>
              <a:t>tabix</a:t>
            </a:r>
            <a:r>
              <a:rPr lang="en-US" dirty="0" smtClean="0"/>
              <a:t>-indexed SNP VCFs from 1000 genomes</a:t>
            </a:r>
            <a:endParaRPr lang="en-US" dirty="0"/>
          </a:p>
          <a:p>
            <a:r>
              <a:rPr lang="en-US" dirty="0" smtClean="0"/>
              <a:t>on Amazon S3</a:t>
            </a:r>
          </a:p>
          <a:p>
            <a:endParaRPr lang="en-US" dirty="0"/>
          </a:p>
          <a:p>
            <a:r>
              <a:rPr lang="en-US" dirty="0" smtClean="0"/>
              <a:t>credit: Vince Carey</a:t>
            </a:r>
            <a:endParaRPr lang="en-US"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1911250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big software engineering effort</a:t>
            </a:r>
            <a:endParaRPr lang="en-US" dirty="0"/>
          </a:p>
        </p:txBody>
      </p:sp>
      <p:pic>
        <p:nvPicPr>
          <p:cNvPr id="3" name="Picture 2"/>
          <p:cNvPicPr>
            <a:picLocks noChangeAspect="1"/>
          </p:cNvPicPr>
          <p:nvPr/>
        </p:nvPicPr>
        <p:blipFill>
          <a:blip r:embed="rId3"/>
          <a:stretch>
            <a:fillRect/>
          </a:stretch>
        </p:blipFill>
        <p:spPr>
          <a:xfrm>
            <a:off x="325816" y="1645026"/>
            <a:ext cx="8506146" cy="4505078"/>
          </a:xfrm>
          <a:prstGeom prst="rect">
            <a:avLst/>
          </a:prstGeom>
        </p:spPr>
      </p:pic>
    </p:spTree>
    <p:extLst>
      <p:ext uri="{BB962C8B-B14F-4D97-AF65-F5344CB8AC3E}">
        <p14:creationId xmlns:p14="http://schemas.microsoft.com/office/powerpoint/2010/main" val="8209547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Past curated*Data</a:t>
            </a:r>
            <a:br>
              <a:rPr lang="en-US" dirty="0" smtClean="0"/>
            </a:br>
            <a:r>
              <a:rPr lang="en-US" dirty="0" smtClean="0"/>
              <a:t>Bioconductor packages</a:t>
            </a:r>
            <a:endParaRPr lang="en-US" dirty="0"/>
          </a:p>
        </p:txBody>
      </p:sp>
      <p:sp>
        <p:nvSpPr>
          <p:cNvPr id="3" name="Content Placeholder 2"/>
          <p:cNvSpPr>
            <a:spLocks noGrp="1"/>
          </p:cNvSpPr>
          <p:nvPr>
            <p:ph idx="1"/>
          </p:nvPr>
        </p:nvSpPr>
        <p:spPr>
          <a:xfrm>
            <a:off x="457200" y="1600200"/>
            <a:ext cx="8229600" cy="4843379"/>
          </a:xfrm>
        </p:spPr>
        <p:txBody>
          <a:bodyPr>
            <a:normAutofit/>
          </a:bodyPr>
          <a:lstStyle/>
          <a:p>
            <a:r>
              <a:rPr lang="en-US" b="1" dirty="0" smtClean="0"/>
              <a:t>curatedOvarianData</a:t>
            </a:r>
          </a:p>
          <a:p>
            <a:pPr lvl="1"/>
            <a:r>
              <a:rPr lang="en-US" dirty="0" smtClean="0"/>
              <a:t>30 datasets, &gt; 3K unique samples</a:t>
            </a:r>
          </a:p>
          <a:p>
            <a:pPr lvl="1"/>
            <a:r>
              <a:rPr lang="en-US" dirty="0" smtClean="0"/>
              <a:t>survival, surgical debulking, histology...</a:t>
            </a:r>
            <a:endParaRPr lang="en-US" dirty="0"/>
          </a:p>
          <a:p>
            <a:r>
              <a:rPr lang="en-US" b="1" dirty="0" err="1" smtClean="0"/>
              <a:t>curatedCRCData</a:t>
            </a:r>
            <a:endParaRPr lang="en-US" b="1" dirty="0" smtClean="0"/>
          </a:p>
          <a:p>
            <a:pPr lvl="1"/>
            <a:r>
              <a:rPr lang="en-US" dirty="0" smtClean="0"/>
              <a:t>34 datasets, ~4K unique samples</a:t>
            </a:r>
          </a:p>
          <a:p>
            <a:pPr lvl="1"/>
            <a:r>
              <a:rPr lang="en-US" dirty="0" smtClean="0"/>
              <a:t>many annotated for MSS, gender, stage, age, N, M</a:t>
            </a:r>
            <a:endParaRPr lang="en-US" dirty="0"/>
          </a:p>
          <a:p>
            <a:r>
              <a:rPr lang="en-US" b="1" dirty="0" err="1" smtClean="0"/>
              <a:t>curatedBladderData</a:t>
            </a:r>
            <a:endParaRPr lang="en-US" b="1" dirty="0" smtClean="0"/>
          </a:p>
          <a:p>
            <a:pPr lvl="1"/>
            <a:r>
              <a:rPr lang="en-US" dirty="0" smtClean="0"/>
              <a:t>12 datasets, ~1,200 unique samples</a:t>
            </a:r>
          </a:p>
          <a:p>
            <a:pPr lvl="1"/>
            <a:r>
              <a:rPr lang="en-US" dirty="0" smtClean="0"/>
              <a:t>many annotated for stage, grade, OS</a:t>
            </a:r>
          </a:p>
        </p:txBody>
      </p:sp>
      <p:sp>
        <p:nvSpPr>
          <p:cNvPr id="4" name="Slide Number Placeholder 3"/>
          <p:cNvSpPr>
            <a:spLocks noGrp="1"/>
          </p:cNvSpPr>
          <p:nvPr>
            <p:ph type="sldNum" sz="quarter" idx="12"/>
          </p:nvPr>
        </p:nvSpPr>
        <p:spPr/>
        <p:txBody>
          <a:bodyPr/>
          <a:lstStyle/>
          <a:p>
            <a:fld id="{C71C242F-20BE-4F6C-ABA6-9DCC8641EF60}" type="slidenum">
              <a:rPr lang="en-US" smtClean="0"/>
              <a:pPr/>
              <a:t>14</a:t>
            </a:fld>
            <a:endParaRPr lang="en-US"/>
          </a:p>
        </p:txBody>
      </p:sp>
    </p:spTree>
    <p:extLst>
      <p:ext uri="{BB962C8B-B14F-4D97-AF65-F5344CB8AC3E}">
        <p14:creationId xmlns:p14="http://schemas.microsoft.com/office/powerpoint/2010/main" val="944186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curatedMetagenomicData</a:t>
            </a:r>
            <a:r>
              <a:rPr lang="en-US" dirty="0" smtClean="0"/>
              <a:t> pipeline</a:t>
            </a:r>
            <a:endParaRPr lang="en-US" dirty="0"/>
          </a:p>
        </p:txBody>
      </p:sp>
      <p:sp>
        <p:nvSpPr>
          <p:cNvPr id="14" name="Rounded Rectangle 13"/>
          <p:cNvSpPr/>
          <p:nvPr/>
        </p:nvSpPr>
        <p:spPr>
          <a:xfrm>
            <a:off x="299589" y="4281528"/>
            <a:ext cx="4265897" cy="1762370"/>
          </a:xfrm>
          <a:prstGeom prst="roundRect">
            <a:avLst/>
          </a:prstGeom>
          <a:noFill/>
          <a:ln w="2222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p:txBody>
      </p:sp>
      <p:grpSp>
        <p:nvGrpSpPr>
          <p:cNvPr id="4" name="Group 3"/>
          <p:cNvGrpSpPr/>
          <p:nvPr/>
        </p:nvGrpSpPr>
        <p:grpSpPr>
          <a:xfrm>
            <a:off x="457200" y="2579076"/>
            <a:ext cx="2368712" cy="1570893"/>
            <a:chOff x="457200" y="2579076"/>
            <a:chExt cx="2368712" cy="1570893"/>
          </a:xfrm>
        </p:grpSpPr>
        <p:sp>
          <p:nvSpPr>
            <p:cNvPr id="7" name="Rounded Rectangle 6"/>
            <p:cNvSpPr/>
            <p:nvPr/>
          </p:nvSpPr>
          <p:spPr>
            <a:xfrm>
              <a:off x="834943" y="2721055"/>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Download (~57TB)</a:t>
              </a:r>
              <a:endParaRPr lang="en-US" sz="1000" dirty="0" smtClean="0">
                <a:solidFill>
                  <a:schemeClr val="tx1"/>
                </a:solidFill>
              </a:endParaRPr>
            </a:p>
          </p:txBody>
        </p:sp>
        <p:sp>
          <p:nvSpPr>
            <p:cNvPr id="8" name="Rounded Rectangle 7"/>
            <p:cNvSpPr/>
            <p:nvPr/>
          </p:nvSpPr>
          <p:spPr>
            <a:xfrm>
              <a:off x="834943" y="3255107"/>
              <a:ext cx="1665979"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Uniform processing</a:t>
              </a:r>
              <a:endParaRPr lang="en-US" sz="1000" dirty="0" smtClean="0">
                <a:solidFill>
                  <a:schemeClr val="tx1"/>
                </a:solidFill>
              </a:endParaRPr>
            </a:p>
          </p:txBody>
        </p:sp>
        <p:grpSp>
          <p:nvGrpSpPr>
            <p:cNvPr id="12" name="Group 11"/>
            <p:cNvGrpSpPr/>
            <p:nvPr/>
          </p:nvGrpSpPr>
          <p:grpSpPr>
            <a:xfrm>
              <a:off x="457200" y="3774830"/>
              <a:ext cx="2368712" cy="375139"/>
              <a:chOff x="769816" y="3774830"/>
              <a:chExt cx="2368712" cy="375139"/>
            </a:xfrm>
          </p:grpSpPr>
          <p:sp>
            <p:nvSpPr>
              <p:cNvPr id="9" name="Rounded Rectangle 8"/>
              <p:cNvSpPr/>
              <p:nvPr/>
            </p:nvSpPr>
            <p:spPr>
              <a:xfrm>
                <a:off x="769816"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MetaPhlAn2</a:t>
                </a:r>
                <a:endParaRPr lang="en-US" sz="1000" dirty="0" smtClean="0">
                  <a:solidFill>
                    <a:schemeClr val="tx1"/>
                  </a:solidFill>
                </a:endParaRPr>
              </a:p>
            </p:txBody>
          </p:sp>
          <p:sp>
            <p:nvSpPr>
              <p:cNvPr id="10" name="Rounded Rectangle 9"/>
              <p:cNvSpPr/>
              <p:nvPr/>
            </p:nvSpPr>
            <p:spPr>
              <a:xfrm>
                <a:off x="2006600" y="3774830"/>
                <a:ext cx="1131928"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HUMAnN2</a:t>
                </a:r>
                <a:endParaRPr lang="en-US" sz="1000" dirty="0" smtClean="0">
                  <a:solidFill>
                    <a:schemeClr val="tx1"/>
                  </a:solidFill>
                </a:endParaRPr>
              </a:p>
            </p:txBody>
          </p:sp>
        </p:grpSp>
        <p:cxnSp>
          <p:nvCxnSpPr>
            <p:cNvPr id="25" name="Straight Arrow Connector 24"/>
            <p:cNvCxnSpPr>
              <a:endCxn id="7" idx="0"/>
            </p:cNvCxnSpPr>
            <p:nvPr/>
          </p:nvCxnSpPr>
          <p:spPr>
            <a:xfrm flipH="1">
              <a:off x="1667933" y="257907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658163" y="3096194"/>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025768" y="3630246"/>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69718" y="3632851"/>
              <a:ext cx="3257" cy="141979"/>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57200" y="4139548"/>
            <a:ext cx="2427978" cy="1800144"/>
            <a:chOff x="457200" y="4139548"/>
            <a:chExt cx="2427978" cy="1800144"/>
          </a:xfrm>
        </p:grpSpPr>
        <p:sp>
          <p:nvSpPr>
            <p:cNvPr id="16" name="Rectangle 15"/>
            <p:cNvSpPr/>
            <p:nvPr/>
          </p:nvSpPr>
          <p:spPr>
            <a:xfrm>
              <a:off x="457200" y="4402666"/>
              <a:ext cx="113192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a:t>
              </a:r>
              <a:r>
                <a:rPr lang="en-US" sz="1000" dirty="0" smtClean="0">
                  <a:solidFill>
                    <a:schemeClr val="tx1"/>
                  </a:solidFill>
                </a:rPr>
                <a:t>pecies abundance</a:t>
              </a:r>
              <a:endParaRPr lang="en-US" sz="1000" dirty="0">
                <a:solidFill>
                  <a:schemeClr val="tx1"/>
                </a:solidFill>
              </a:endParaRPr>
            </a:p>
          </p:txBody>
        </p:sp>
        <p:sp>
          <p:nvSpPr>
            <p:cNvPr id="18" name="Rectangle 17"/>
            <p:cNvSpPr/>
            <p:nvPr/>
          </p:nvSpPr>
          <p:spPr>
            <a:xfrm>
              <a:off x="462410"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marker</a:t>
              </a:r>
            </a:p>
            <a:p>
              <a:pPr algn="ctr"/>
              <a:r>
                <a:rPr lang="en-US" sz="1000" dirty="0" smtClean="0">
                  <a:solidFill>
                    <a:schemeClr val="tx1"/>
                  </a:solidFill>
                </a:rPr>
                <a:t>presence</a:t>
              </a:r>
              <a:endParaRPr lang="en-US" sz="1000" dirty="0">
                <a:solidFill>
                  <a:schemeClr val="tx1"/>
                </a:solidFill>
              </a:endParaRPr>
            </a:p>
          </p:txBody>
        </p:sp>
        <p:sp>
          <p:nvSpPr>
            <p:cNvPr id="19" name="Rectangle 18"/>
            <p:cNvSpPr/>
            <p:nvPr/>
          </p:nvSpPr>
          <p:spPr>
            <a:xfrm>
              <a:off x="1693983" y="5496820"/>
              <a:ext cx="1178169"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a:t>
              </a:r>
              <a:r>
                <a:rPr lang="en-US" sz="1000" dirty="0" smtClean="0">
                  <a:solidFill>
                    <a:schemeClr val="tx1"/>
                  </a:solidFill>
                </a:rPr>
                <a:t>ene family abundance</a:t>
              </a:r>
              <a:endParaRPr lang="en-US" sz="1000" dirty="0">
                <a:solidFill>
                  <a:schemeClr val="tx1"/>
                </a:solidFill>
              </a:endParaRPr>
            </a:p>
          </p:txBody>
        </p:sp>
        <p:sp>
          <p:nvSpPr>
            <p:cNvPr id="20" name="Rectangle 19"/>
            <p:cNvSpPr/>
            <p:nvPr/>
          </p:nvSpPr>
          <p:spPr>
            <a:xfrm>
              <a:off x="457200" y="5496820"/>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a:t>
              </a:r>
              <a:r>
                <a:rPr lang="en-US" sz="1000" dirty="0" smtClean="0">
                  <a:solidFill>
                    <a:schemeClr val="tx1"/>
                  </a:solidFill>
                </a:rPr>
                <a:t>arker abundance</a:t>
              </a:r>
              <a:endParaRPr lang="en-US" sz="1000" dirty="0">
                <a:solidFill>
                  <a:schemeClr val="tx1"/>
                </a:solidFill>
              </a:endParaRPr>
            </a:p>
          </p:txBody>
        </p:sp>
        <p:sp>
          <p:nvSpPr>
            <p:cNvPr id="21" name="Rectangle 20"/>
            <p:cNvSpPr/>
            <p:nvPr/>
          </p:nvSpPr>
          <p:spPr>
            <a:xfrm>
              <a:off x="1693983" y="4402666"/>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metabolic pathway abundance</a:t>
              </a:r>
              <a:endParaRPr lang="en-US" sz="1000" dirty="0">
                <a:solidFill>
                  <a:schemeClr val="tx1"/>
                </a:solidFill>
              </a:endParaRPr>
            </a:p>
          </p:txBody>
        </p:sp>
        <p:sp>
          <p:nvSpPr>
            <p:cNvPr id="23" name="Rectangle 22"/>
            <p:cNvSpPr/>
            <p:nvPr/>
          </p:nvSpPr>
          <p:spPr>
            <a:xfrm>
              <a:off x="1680958" y="4952347"/>
              <a:ext cx="1191195"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metabolic pathway presence</a:t>
              </a:r>
              <a:endParaRPr lang="en-US" sz="1000" dirty="0">
                <a:solidFill>
                  <a:schemeClr val="tx1"/>
                </a:solidFill>
              </a:endParaRPr>
            </a:p>
          </p:txBody>
        </p:sp>
        <p:cxnSp>
          <p:nvCxnSpPr>
            <p:cNvPr id="29" name="Straight Arrow Connector 28"/>
            <p:cNvCxnSpPr>
              <a:endCxn id="16" idx="0"/>
            </p:cNvCxnSpPr>
            <p:nvPr/>
          </p:nvCxnSpPr>
          <p:spPr>
            <a:xfrm flipH="1">
              <a:off x="1023164" y="4139548"/>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57342" y="4160389"/>
              <a:ext cx="9119" cy="26311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112478" y="3634152"/>
            <a:ext cx="1126718" cy="1758463"/>
            <a:chOff x="3112478" y="3634152"/>
            <a:chExt cx="1126718" cy="1758463"/>
          </a:xfrm>
        </p:grpSpPr>
        <p:sp>
          <p:nvSpPr>
            <p:cNvPr id="17" name="Rectangle 16"/>
            <p:cNvSpPr/>
            <p:nvPr/>
          </p:nvSpPr>
          <p:spPr>
            <a:xfrm>
              <a:off x="3112478" y="4949743"/>
              <a:ext cx="1126718" cy="44287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a:t>
              </a:r>
              <a:r>
                <a:rPr lang="en-US" sz="1000" dirty="0" smtClean="0">
                  <a:solidFill>
                    <a:schemeClr val="tx1"/>
                  </a:solidFill>
                </a:rPr>
                <a:t>tandardized metadata</a:t>
              </a:r>
              <a:endParaRPr lang="en-US" sz="1000" dirty="0">
                <a:solidFill>
                  <a:schemeClr val="tx1"/>
                </a:solidFill>
              </a:endParaRPr>
            </a:p>
          </p:txBody>
        </p:sp>
        <p:cxnSp>
          <p:nvCxnSpPr>
            <p:cNvPr id="32" name="Straight Arrow Connector 31"/>
            <p:cNvCxnSpPr>
              <a:stCxn id="11" idx="2"/>
              <a:endCxn id="17" idx="0"/>
            </p:cNvCxnSpPr>
            <p:nvPr/>
          </p:nvCxnSpPr>
          <p:spPr>
            <a:xfrm>
              <a:off x="3663461" y="3634152"/>
              <a:ext cx="12376" cy="1315591"/>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911230" y="2579075"/>
            <a:ext cx="1504462" cy="1055077"/>
            <a:chOff x="2911230" y="2579075"/>
            <a:chExt cx="1504462" cy="1055077"/>
          </a:xfrm>
        </p:grpSpPr>
        <p:sp>
          <p:nvSpPr>
            <p:cNvPr id="11" name="Rounded Rectangle 10"/>
            <p:cNvSpPr/>
            <p:nvPr/>
          </p:nvSpPr>
          <p:spPr>
            <a:xfrm>
              <a:off x="2911230" y="3259013"/>
              <a:ext cx="1504462"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Manual </a:t>
              </a:r>
              <a:r>
                <a:rPr lang="en-US" sz="1400" dirty="0" err="1" smtClean="0">
                  <a:solidFill>
                    <a:schemeClr val="tx1"/>
                  </a:solidFill>
                </a:rPr>
                <a:t>curation</a:t>
              </a:r>
              <a:endParaRPr lang="en-US" sz="1000" dirty="0" smtClean="0">
                <a:solidFill>
                  <a:schemeClr val="tx1"/>
                </a:solidFill>
              </a:endParaRPr>
            </a:p>
          </p:txBody>
        </p:sp>
        <p:cxnSp>
          <p:nvCxnSpPr>
            <p:cNvPr id="35" name="Straight Arrow Connector 34"/>
            <p:cNvCxnSpPr>
              <a:stCxn id="49" idx="4"/>
              <a:endCxn id="11" idx="0"/>
            </p:cNvCxnSpPr>
            <p:nvPr/>
          </p:nvCxnSpPr>
          <p:spPr>
            <a:xfrm flipH="1">
              <a:off x="3663461" y="2579075"/>
              <a:ext cx="6513" cy="679938"/>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sp>
        <p:nvSpPr>
          <p:cNvPr id="48" name="Oval 47"/>
          <p:cNvSpPr/>
          <p:nvPr/>
        </p:nvSpPr>
        <p:spPr>
          <a:xfrm>
            <a:off x="821266" y="1423704"/>
            <a:ext cx="1693333"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Raw</a:t>
            </a:r>
          </a:p>
          <a:p>
            <a:pPr algn="ctr"/>
            <a:r>
              <a:rPr lang="en-US" dirty="0" err="1" smtClean="0">
                <a:solidFill>
                  <a:schemeClr val="tx1"/>
                </a:solidFill>
              </a:rPr>
              <a:t>fastq</a:t>
            </a:r>
            <a:r>
              <a:rPr lang="en-US" dirty="0" smtClean="0">
                <a:solidFill>
                  <a:schemeClr val="tx1"/>
                </a:solidFill>
              </a:rPr>
              <a:t> </a:t>
            </a:r>
            <a:r>
              <a:rPr lang="en-US" dirty="0">
                <a:solidFill>
                  <a:schemeClr val="tx1"/>
                </a:solidFill>
              </a:rPr>
              <a:t>files</a:t>
            </a:r>
          </a:p>
          <a:p>
            <a:pPr marL="171450" indent="-171450">
              <a:buFont typeface="Wingdings" charset="2"/>
              <a:buChar char="Ø"/>
            </a:pPr>
            <a:r>
              <a:rPr lang="en-US" sz="1100" dirty="0">
                <a:solidFill>
                  <a:schemeClr val="tx1"/>
                </a:solidFill>
              </a:rPr>
              <a:t>13 datasets</a:t>
            </a:r>
          </a:p>
          <a:p>
            <a:pPr marL="171450" indent="-171450">
              <a:buFont typeface="Wingdings" charset="2"/>
              <a:buChar char="Ø"/>
            </a:pPr>
            <a:r>
              <a:rPr lang="en-US" sz="1100" dirty="0">
                <a:solidFill>
                  <a:schemeClr val="tx1"/>
                </a:solidFill>
              </a:rPr>
              <a:t>2,875 samples</a:t>
            </a:r>
          </a:p>
          <a:p>
            <a:pPr algn="ctr"/>
            <a:endParaRPr lang="en-US" dirty="0">
              <a:solidFill>
                <a:schemeClr val="tx1"/>
              </a:solidFill>
            </a:endParaRPr>
          </a:p>
        </p:txBody>
      </p:sp>
      <p:sp>
        <p:nvSpPr>
          <p:cNvPr id="49" name="Oval 48"/>
          <p:cNvSpPr/>
          <p:nvPr/>
        </p:nvSpPr>
        <p:spPr>
          <a:xfrm>
            <a:off x="2743525" y="1430215"/>
            <a:ext cx="1852897" cy="1148860"/>
          </a:xfrm>
          <a:prstGeom prst="ellipse">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Study </a:t>
            </a:r>
            <a:r>
              <a:rPr lang="en-US" dirty="0" smtClean="0">
                <a:solidFill>
                  <a:schemeClr val="tx1"/>
                </a:solidFill>
              </a:rPr>
              <a:t>metadata</a:t>
            </a:r>
            <a:endParaRPr lang="en-US" sz="1100" dirty="0">
              <a:solidFill>
                <a:schemeClr val="tx1"/>
              </a:solidFill>
            </a:endParaRPr>
          </a:p>
          <a:p>
            <a:pPr algn="ctr"/>
            <a:r>
              <a:rPr lang="en-US" sz="1100" dirty="0" smtClean="0">
                <a:solidFill>
                  <a:schemeClr val="tx1"/>
                </a:solidFill>
              </a:rPr>
              <a:t>Age</a:t>
            </a:r>
            <a:r>
              <a:rPr lang="en-US" sz="1100" dirty="0">
                <a:solidFill>
                  <a:schemeClr val="tx1"/>
                </a:solidFill>
              </a:rPr>
              <a:t>, </a:t>
            </a:r>
            <a:r>
              <a:rPr lang="en-US" sz="1100" dirty="0" smtClean="0">
                <a:solidFill>
                  <a:schemeClr val="tx1"/>
                </a:solidFill>
              </a:rPr>
              <a:t>body site, disease, </a:t>
            </a:r>
            <a:r>
              <a:rPr lang="en-US" sz="1100" dirty="0" err="1" smtClean="0">
                <a:solidFill>
                  <a:schemeClr val="tx1"/>
                </a:solidFill>
              </a:rPr>
              <a:t>etc</a:t>
            </a:r>
            <a:r>
              <a:rPr lang="is-IS" sz="1100" dirty="0" smtClean="0">
                <a:solidFill>
                  <a:schemeClr val="tx1"/>
                </a:solidFill>
              </a:rPr>
              <a:t>…</a:t>
            </a:r>
            <a:endParaRPr lang="en-US" sz="1100" dirty="0">
              <a:solidFill>
                <a:schemeClr val="tx1"/>
              </a:solidFill>
            </a:endParaRPr>
          </a:p>
        </p:txBody>
      </p:sp>
      <p:sp>
        <p:nvSpPr>
          <p:cNvPr id="50" name="TextBox 49"/>
          <p:cNvSpPr txBox="1"/>
          <p:nvPr/>
        </p:nvSpPr>
        <p:spPr>
          <a:xfrm>
            <a:off x="457200" y="6187179"/>
            <a:ext cx="3954290" cy="523220"/>
          </a:xfrm>
          <a:prstGeom prst="rect">
            <a:avLst/>
          </a:prstGeom>
          <a:noFill/>
        </p:spPr>
        <p:txBody>
          <a:bodyPr wrap="none" rtlCol="0">
            <a:spAutoFit/>
          </a:bodyPr>
          <a:lstStyle/>
          <a:p>
            <a:pPr algn="ctr"/>
            <a:r>
              <a:rPr lang="en-US" dirty="0" smtClean="0"/>
              <a:t>Offline high computational load pipeline</a:t>
            </a:r>
          </a:p>
          <a:p>
            <a:pPr algn="ctr"/>
            <a:r>
              <a:rPr lang="en-US" sz="1000" dirty="0" smtClean="0"/>
              <a:t>&gt; 120 </a:t>
            </a:r>
            <a:r>
              <a:rPr lang="en-US" sz="1000" dirty="0" err="1" smtClean="0"/>
              <a:t>kH</a:t>
            </a:r>
            <a:r>
              <a:rPr lang="en-US" sz="1000" dirty="0" smtClean="0"/>
              <a:t> CPU</a:t>
            </a:r>
            <a:endParaRPr lang="en-US" sz="1000" dirty="0"/>
          </a:p>
        </p:txBody>
      </p:sp>
      <p:grpSp>
        <p:nvGrpSpPr>
          <p:cNvPr id="15" name="Group 14"/>
          <p:cNvGrpSpPr/>
          <p:nvPr/>
        </p:nvGrpSpPr>
        <p:grpSpPr>
          <a:xfrm>
            <a:off x="4661439" y="4688170"/>
            <a:ext cx="3501933" cy="1426265"/>
            <a:chOff x="4661439" y="4688170"/>
            <a:chExt cx="3501933" cy="1426265"/>
          </a:xfrm>
        </p:grpSpPr>
        <p:sp>
          <p:nvSpPr>
            <p:cNvPr id="56" name="Hexagon 55"/>
            <p:cNvSpPr/>
            <p:nvPr/>
          </p:nvSpPr>
          <p:spPr>
            <a:xfrm>
              <a:off x="5547049" y="4706277"/>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Integrated </a:t>
              </a:r>
              <a:r>
                <a:rPr lang="en-US" sz="1400" dirty="0" err="1" smtClean="0">
                  <a:solidFill>
                    <a:schemeClr val="tx1"/>
                  </a:solidFill>
                </a:rPr>
                <a:t>Bioconductor</a:t>
              </a:r>
              <a:r>
                <a:rPr lang="en-US" sz="1400" dirty="0" smtClean="0">
                  <a:solidFill>
                    <a:schemeClr val="tx1"/>
                  </a:solidFill>
                </a:rPr>
                <a:t> </a:t>
              </a:r>
              <a:r>
                <a:rPr lang="en-US" sz="1400" dirty="0" err="1" smtClean="0">
                  <a:solidFill>
                    <a:schemeClr val="tx1"/>
                  </a:solidFill>
                </a:rPr>
                <a:t>ExpressionSet</a:t>
              </a:r>
              <a:r>
                <a:rPr lang="en-US" sz="1400" dirty="0" smtClean="0">
                  <a:solidFill>
                    <a:schemeClr val="tx1"/>
                  </a:solidFill>
                </a:rPr>
                <a:t> objects</a:t>
              </a:r>
            </a:p>
            <a:p>
              <a:pPr marL="285750" indent="-285750">
                <a:buFont typeface="Wingdings" charset="2"/>
                <a:buChar char="Ø"/>
              </a:pPr>
              <a:r>
                <a:rPr lang="en-US" sz="1000" dirty="0" smtClean="0">
                  <a:solidFill>
                    <a:schemeClr val="tx1"/>
                  </a:solidFill>
                </a:rPr>
                <a:t>Per-patient </a:t>
              </a:r>
              <a:r>
                <a:rPr lang="en-US" sz="1000" dirty="0" err="1" smtClean="0">
                  <a:solidFill>
                    <a:schemeClr val="tx1"/>
                  </a:solidFill>
                </a:rPr>
                <a:t>microbiome</a:t>
              </a:r>
              <a:r>
                <a:rPr lang="en-US" sz="1000" dirty="0" smtClean="0">
                  <a:solidFill>
                    <a:schemeClr val="tx1"/>
                  </a:solidFill>
                </a:rPr>
                <a:t> data</a:t>
              </a:r>
            </a:p>
            <a:p>
              <a:pPr marL="285750" indent="-285750">
                <a:buFont typeface="Wingdings" charset="2"/>
                <a:buChar char="Ø"/>
              </a:pPr>
              <a:r>
                <a:rPr lang="en-US" sz="1000" dirty="0" smtClean="0">
                  <a:solidFill>
                    <a:schemeClr val="tx1"/>
                  </a:solidFill>
                </a:rPr>
                <a:t>Per-patient metadata</a:t>
              </a:r>
            </a:p>
            <a:p>
              <a:pPr marL="285750" indent="-285750">
                <a:buFont typeface="Wingdings" charset="2"/>
                <a:buChar char="Ø"/>
              </a:pPr>
              <a:r>
                <a:rPr lang="en-US" sz="1000" dirty="0" smtClean="0">
                  <a:solidFill>
                    <a:schemeClr val="tx1"/>
                  </a:solidFill>
                </a:rPr>
                <a:t>Experiment-wide metadata</a:t>
              </a:r>
              <a:endParaRPr lang="en-US" sz="1000" dirty="0">
                <a:solidFill>
                  <a:schemeClr val="tx1"/>
                </a:solidFill>
              </a:endParaRPr>
            </a:p>
          </p:txBody>
        </p:sp>
        <p:pic>
          <p:nvPicPr>
            <p:cNvPr id="57" name="Picture 56"/>
            <p:cNvPicPr>
              <a:picLocks noChangeAspect="1"/>
            </p:cNvPicPr>
            <p:nvPr/>
          </p:nvPicPr>
          <p:blipFill>
            <a:blip r:embed="rId3"/>
            <a:stretch>
              <a:fillRect/>
            </a:stretch>
          </p:blipFill>
          <p:spPr>
            <a:xfrm rot="16200000">
              <a:off x="4613917" y="4737514"/>
              <a:ext cx="982476" cy="883787"/>
            </a:xfrm>
            <a:prstGeom prst="rect">
              <a:avLst/>
            </a:prstGeom>
          </p:spPr>
        </p:pic>
        <p:sp>
          <p:nvSpPr>
            <p:cNvPr id="58" name="Rounded Rectangle 57"/>
            <p:cNvSpPr/>
            <p:nvPr/>
          </p:nvSpPr>
          <p:spPr>
            <a:xfrm>
              <a:off x="4661439" y="5739296"/>
              <a:ext cx="1085011"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Integration</a:t>
              </a:r>
              <a:endParaRPr lang="en-US" sz="1000" dirty="0" smtClean="0">
                <a:solidFill>
                  <a:schemeClr val="tx1"/>
                </a:solidFill>
              </a:endParaRPr>
            </a:p>
          </p:txBody>
        </p:sp>
        <p:cxnSp>
          <p:nvCxnSpPr>
            <p:cNvPr id="59" name="Straight Arrow Connector 58"/>
            <p:cNvCxnSpPr/>
            <p:nvPr/>
          </p:nvCxnSpPr>
          <p:spPr>
            <a:xfrm>
              <a:off x="4663261" y="5182241"/>
              <a:ext cx="540684" cy="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544068" y="3022290"/>
            <a:ext cx="2616323" cy="1665879"/>
            <a:chOff x="5544068" y="3022290"/>
            <a:chExt cx="2616323" cy="1665879"/>
          </a:xfrm>
        </p:grpSpPr>
        <p:cxnSp>
          <p:nvCxnSpPr>
            <p:cNvPr id="62" name="Straight Arrow Connector 61"/>
            <p:cNvCxnSpPr/>
            <p:nvPr/>
          </p:nvCxnSpPr>
          <p:spPr>
            <a:xfrm flipV="1">
              <a:off x="6852230" y="4546189"/>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698705" y="4169136"/>
              <a:ext cx="2341235" cy="375139"/>
            </a:xfrm>
            <a:prstGeom prst="roundRect">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Automatic documentation</a:t>
              </a:r>
              <a:endParaRPr lang="en-US" sz="1000" dirty="0" smtClean="0">
                <a:solidFill>
                  <a:schemeClr val="tx1"/>
                </a:solidFill>
              </a:endParaRPr>
            </a:p>
          </p:txBody>
        </p:sp>
        <p:sp>
          <p:nvSpPr>
            <p:cNvPr id="67" name="Hexagon 66"/>
            <p:cNvSpPr/>
            <p:nvPr/>
          </p:nvSpPr>
          <p:spPr>
            <a:xfrm>
              <a:off x="5544068" y="3022290"/>
              <a:ext cx="2616323" cy="964369"/>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ExperimentHub</a:t>
              </a:r>
              <a:r>
                <a:rPr lang="en-US" sz="1400" dirty="0" smtClean="0">
                  <a:solidFill>
                    <a:schemeClr val="tx1"/>
                  </a:solidFill>
                </a:rPr>
                <a:t> product</a:t>
              </a:r>
            </a:p>
            <a:p>
              <a:pPr marL="285750" indent="-285750">
                <a:buFont typeface="Wingdings" charset="2"/>
                <a:buChar char="Ø"/>
              </a:pPr>
              <a:r>
                <a:rPr lang="en-US" sz="1000" dirty="0" smtClean="0">
                  <a:solidFill>
                    <a:schemeClr val="tx1"/>
                  </a:solidFill>
                </a:rPr>
                <a:t>Amazon S3 cloud distribution</a:t>
              </a:r>
            </a:p>
            <a:p>
              <a:pPr marL="285750" indent="-285750">
                <a:buFont typeface="Wingdings" charset="2"/>
                <a:buChar char="Ø"/>
              </a:pPr>
              <a:r>
                <a:rPr lang="en-US" sz="1000" dirty="0" smtClean="0">
                  <a:solidFill>
                    <a:schemeClr val="tx1"/>
                  </a:solidFill>
                </a:rPr>
                <a:t>Tag-based searching</a:t>
              </a:r>
            </a:p>
            <a:p>
              <a:pPr marL="285750" indent="-285750">
                <a:buFont typeface="Wingdings" charset="2"/>
                <a:buChar char="Ø"/>
              </a:pPr>
              <a:r>
                <a:rPr lang="en-US" sz="1000" dirty="0" smtClean="0">
                  <a:solidFill>
                    <a:schemeClr val="tx1"/>
                  </a:solidFill>
                </a:rPr>
                <a:t>Dataset snapshot dates</a:t>
              </a:r>
            </a:p>
            <a:p>
              <a:pPr marL="285750" indent="-285750">
                <a:buFont typeface="Wingdings" charset="2"/>
                <a:buChar char="Ø"/>
              </a:pPr>
              <a:r>
                <a:rPr lang="en-US" sz="1000" dirty="0" smtClean="0">
                  <a:solidFill>
                    <a:schemeClr val="tx1"/>
                  </a:solidFill>
                </a:rPr>
                <a:t>Automatic local caching</a:t>
              </a:r>
            </a:p>
          </p:txBody>
        </p:sp>
        <p:cxnSp>
          <p:nvCxnSpPr>
            <p:cNvPr id="68" name="Straight Arrow Connector 67"/>
            <p:cNvCxnSpPr/>
            <p:nvPr/>
          </p:nvCxnSpPr>
          <p:spPr>
            <a:xfrm flipV="1">
              <a:off x="6852230" y="3997568"/>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215194" y="2373195"/>
            <a:ext cx="3295135" cy="649095"/>
            <a:chOff x="5215194" y="2373195"/>
            <a:chExt cx="3295135" cy="649095"/>
          </a:xfrm>
        </p:grpSpPr>
        <p:sp>
          <p:nvSpPr>
            <p:cNvPr id="69" name="Hexagon 68"/>
            <p:cNvSpPr/>
            <p:nvPr/>
          </p:nvSpPr>
          <p:spPr>
            <a:xfrm>
              <a:off x="5215194" y="2373195"/>
              <a:ext cx="3295135" cy="507115"/>
            </a:xfrm>
            <a:prstGeom prst="hexagon">
              <a:avLst/>
            </a:prstGeom>
            <a:solidFill>
              <a:schemeClr val="accent1">
                <a:lumMod val="20000"/>
                <a:lumOff val="8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Convenience download functions</a:t>
              </a:r>
            </a:p>
            <a:p>
              <a:pPr algn="ctr"/>
              <a:r>
                <a:rPr lang="en-US" sz="1000" dirty="0" smtClean="0">
                  <a:solidFill>
                    <a:schemeClr val="tx1"/>
                  </a:solidFill>
                </a:rPr>
                <a:t>Megabytes-sized datasets</a:t>
              </a:r>
            </a:p>
          </p:txBody>
        </p:sp>
        <p:cxnSp>
          <p:nvCxnSpPr>
            <p:cNvPr id="72" name="Straight Arrow Connector 71"/>
            <p:cNvCxnSpPr/>
            <p:nvPr/>
          </p:nvCxnSpPr>
          <p:spPr>
            <a:xfrm flipV="1">
              <a:off x="6852230" y="2880310"/>
              <a:ext cx="0" cy="141980"/>
            </a:xfrm>
            <a:prstGeom prst="straightConnector1">
              <a:avLst/>
            </a:prstGeom>
            <a:ln w="1905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111280" y="1537201"/>
            <a:ext cx="3052092" cy="861774"/>
            <a:chOff x="5111280" y="1537201"/>
            <a:chExt cx="3052092" cy="861774"/>
          </a:xfrm>
        </p:grpSpPr>
        <p:pic>
          <p:nvPicPr>
            <p:cNvPr id="78" name="Picture 77"/>
            <p:cNvPicPr>
              <a:picLocks noChangeAspect="1"/>
            </p:cNvPicPr>
            <p:nvPr/>
          </p:nvPicPr>
          <p:blipFill>
            <a:blip r:embed="rId4"/>
            <a:stretch>
              <a:fillRect/>
            </a:stretch>
          </p:blipFill>
          <p:spPr>
            <a:xfrm>
              <a:off x="5111280" y="1537201"/>
              <a:ext cx="865575" cy="670821"/>
            </a:xfrm>
            <a:prstGeom prst="rect">
              <a:avLst/>
            </a:prstGeom>
          </p:spPr>
        </p:pic>
        <p:pic>
          <p:nvPicPr>
            <p:cNvPr id="79" name="Picture 78"/>
            <p:cNvPicPr>
              <a:picLocks noChangeAspect="1"/>
            </p:cNvPicPr>
            <p:nvPr/>
          </p:nvPicPr>
          <p:blipFill>
            <a:blip r:embed="rId5"/>
            <a:stretch>
              <a:fillRect/>
            </a:stretch>
          </p:blipFill>
          <p:spPr>
            <a:xfrm>
              <a:off x="7529558" y="1581814"/>
              <a:ext cx="633814" cy="626208"/>
            </a:xfrm>
            <a:prstGeom prst="rect">
              <a:avLst/>
            </a:prstGeom>
          </p:spPr>
        </p:pic>
        <p:sp>
          <p:nvSpPr>
            <p:cNvPr id="80" name="TextBox 79"/>
            <p:cNvSpPr txBox="1"/>
            <p:nvPr/>
          </p:nvSpPr>
          <p:spPr>
            <a:xfrm>
              <a:off x="6072925" y="1537201"/>
              <a:ext cx="1531188" cy="861774"/>
            </a:xfrm>
            <a:prstGeom prst="rect">
              <a:avLst/>
            </a:prstGeom>
            <a:noFill/>
          </p:spPr>
          <p:txBody>
            <a:bodyPr wrap="none" rtlCol="0">
              <a:spAutoFit/>
            </a:bodyPr>
            <a:lstStyle/>
            <a:p>
              <a:pPr marL="171450" indent="-171450">
                <a:buFont typeface="Wingdings" charset="2"/>
                <a:buChar char="Ø"/>
              </a:pPr>
              <a:r>
                <a:rPr lang="en-US" sz="1000" dirty="0" smtClean="0"/>
                <a:t>Differential abundance</a:t>
              </a:r>
            </a:p>
            <a:p>
              <a:pPr marL="171450" indent="-171450">
                <a:buFont typeface="Wingdings" charset="2"/>
                <a:buChar char="Ø"/>
              </a:pPr>
              <a:r>
                <a:rPr lang="en-US" sz="1000" dirty="0" smtClean="0"/>
                <a:t>Diversity metrics</a:t>
              </a:r>
            </a:p>
            <a:p>
              <a:pPr marL="171450" indent="-171450">
                <a:buFont typeface="Wingdings" charset="2"/>
                <a:buChar char="Ø"/>
              </a:pPr>
              <a:r>
                <a:rPr lang="en-US" sz="1000" dirty="0" smtClean="0"/>
                <a:t>Clustering</a:t>
              </a:r>
            </a:p>
            <a:p>
              <a:pPr marL="171450" indent="-171450">
                <a:buFont typeface="Wingdings" charset="2"/>
                <a:buChar char="Ø"/>
              </a:pPr>
              <a:r>
                <a:rPr lang="en-US" sz="1000" dirty="0" smtClean="0"/>
                <a:t>Machine learning</a:t>
              </a:r>
            </a:p>
            <a:p>
              <a:endParaRPr lang="en-US" sz="1000" dirty="0"/>
            </a:p>
          </p:txBody>
        </p:sp>
      </p:grpSp>
      <p:sp>
        <p:nvSpPr>
          <p:cNvPr id="74" name="TextBox 73"/>
          <p:cNvSpPr txBox="1"/>
          <p:nvPr/>
        </p:nvSpPr>
        <p:spPr>
          <a:xfrm>
            <a:off x="7245450" y="5864013"/>
            <a:ext cx="1217664" cy="646331"/>
          </a:xfrm>
          <a:prstGeom prst="rect">
            <a:avLst/>
          </a:prstGeom>
          <a:noFill/>
        </p:spPr>
        <p:txBody>
          <a:bodyPr wrap="none" rtlCol="0">
            <a:spAutoFit/>
          </a:bodyPr>
          <a:lstStyle/>
          <a:p>
            <a:pPr algn="ctr"/>
            <a:r>
              <a:rPr lang="en-US" dirty="0" smtClean="0"/>
              <a:t>User</a:t>
            </a:r>
          </a:p>
          <a:p>
            <a:pPr algn="ctr"/>
            <a:r>
              <a:rPr lang="en-US" dirty="0" smtClean="0"/>
              <a:t>experience</a:t>
            </a:r>
            <a:endParaRPr lang="en-US" dirty="0"/>
          </a:p>
        </p:txBody>
      </p:sp>
      <p:pic>
        <p:nvPicPr>
          <p:cNvPr id="3" name="Picture 2" descr="cheering-297419_6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925" y="5820836"/>
            <a:ext cx="1105780" cy="789596"/>
          </a:xfrm>
          <a:prstGeom prst="rect">
            <a:avLst/>
          </a:prstGeom>
        </p:spPr>
      </p:pic>
      <p:sp>
        <p:nvSpPr>
          <p:cNvPr id="51" name="Segnaposto contenuto 3"/>
          <p:cNvSpPr>
            <a:spLocks noGrp="1"/>
          </p:cNvSpPr>
          <p:nvPr>
            <p:ph idx="1"/>
          </p:nvPr>
        </p:nvSpPr>
        <p:spPr>
          <a:xfrm>
            <a:off x="4663260" y="6573433"/>
            <a:ext cx="4480739" cy="284567"/>
          </a:xfrm>
          <a:solidFill>
            <a:schemeClr val="bg1"/>
          </a:solidFill>
          <a:ln w="19050" cap="sq">
            <a:solidFill>
              <a:srgbClr val="FF0000"/>
            </a:solidFill>
            <a:round/>
          </a:ln>
        </p:spPr>
        <p:txBody>
          <a:bodyPr anchor="ctr">
            <a:normAutofit lnSpcReduction="10000"/>
          </a:bodyPr>
          <a:lstStyle/>
          <a:p>
            <a:pPr marL="177800" indent="-177800" algn="ctr">
              <a:spcBef>
                <a:spcPts val="0"/>
              </a:spcBef>
              <a:buClr>
                <a:srgbClr val="DCDC29"/>
              </a:buClr>
              <a:buNone/>
            </a:pPr>
            <a:r>
              <a:rPr lang="en-US" sz="1300" b="1" dirty="0" smtClean="0">
                <a:cs typeface="Arial" charset="0"/>
              </a:rPr>
              <a:t>https</a:t>
            </a:r>
            <a:r>
              <a:rPr lang="en-US" sz="1300" b="1" dirty="0">
                <a:cs typeface="Arial" charset="0"/>
              </a:rPr>
              <a:t>://waldronlab.github.io/curatedMetagenomicData/</a:t>
            </a:r>
            <a:endParaRPr lang="it-IT" sz="1300" b="1" dirty="0"/>
          </a:p>
        </p:txBody>
      </p:sp>
    </p:spTree>
    <p:extLst>
      <p:ext uri="{BB962C8B-B14F-4D97-AF65-F5344CB8AC3E}">
        <p14:creationId xmlns:p14="http://schemas.microsoft.com/office/powerpoint/2010/main" val="2753289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32" presetClass="emph" presetSubtype="0" repeatCount="10000" fill="hold" nodeType="withEffect">
                                  <p:stCondLst>
                                    <p:cond delay="0"/>
                                  </p:stCondLst>
                                  <p:childTnLst>
                                    <p:animRot by="120000">
                                      <p:cBhvr>
                                        <p:cTn id="48" dur="100" fill="hold">
                                          <p:stCondLst>
                                            <p:cond delay="0"/>
                                          </p:stCondLst>
                                        </p:cTn>
                                        <p:tgtEl>
                                          <p:spTgt spid="3"/>
                                        </p:tgtEl>
                                        <p:attrNameLst>
                                          <p:attrName>r</p:attrName>
                                        </p:attrNameLst>
                                      </p:cBhvr>
                                    </p:animRot>
                                    <p:animRot by="-240000">
                                      <p:cBhvr>
                                        <p:cTn id="49" dur="200" fill="hold">
                                          <p:stCondLst>
                                            <p:cond delay="200"/>
                                          </p:stCondLst>
                                        </p:cTn>
                                        <p:tgtEl>
                                          <p:spTgt spid="3"/>
                                        </p:tgtEl>
                                        <p:attrNameLst>
                                          <p:attrName>r</p:attrName>
                                        </p:attrNameLst>
                                      </p:cBhvr>
                                    </p:animRot>
                                    <p:animRot by="240000">
                                      <p:cBhvr>
                                        <p:cTn id="50" dur="200" fill="hold">
                                          <p:stCondLst>
                                            <p:cond delay="400"/>
                                          </p:stCondLst>
                                        </p:cTn>
                                        <p:tgtEl>
                                          <p:spTgt spid="3"/>
                                        </p:tgtEl>
                                        <p:attrNameLst>
                                          <p:attrName>r</p:attrName>
                                        </p:attrNameLst>
                                      </p:cBhvr>
                                    </p:animRot>
                                    <p:animRot by="-240000">
                                      <p:cBhvr>
                                        <p:cTn id="51" dur="200" fill="hold">
                                          <p:stCondLst>
                                            <p:cond delay="600"/>
                                          </p:stCondLst>
                                        </p:cTn>
                                        <p:tgtEl>
                                          <p:spTgt spid="3"/>
                                        </p:tgtEl>
                                        <p:attrNameLst>
                                          <p:attrName>r</p:attrName>
                                        </p:attrNameLst>
                                      </p:cBhvr>
                                    </p:animRot>
                                    <p:animRot by="120000">
                                      <p:cBhvr>
                                        <p:cTn id="5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0" grpId="0"/>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60" y="1600200"/>
            <a:ext cx="8178080" cy="4525963"/>
          </a:xfrm>
        </p:spPr>
        <p:txBody>
          <a:bodyPr>
            <a:noAutofit/>
          </a:bodyPr>
          <a:lstStyle/>
          <a:p>
            <a:pPr marL="0" indent="0">
              <a:buNone/>
            </a:pPr>
            <a:r>
              <a:rPr lang="en-US" dirty="0"/>
              <a:t>One </a:t>
            </a:r>
            <a:r>
              <a:rPr lang="en-US" dirty="0" smtClean="0"/>
              <a:t>dataset from R:</a:t>
            </a:r>
          </a:p>
          <a:p>
            <a:pPr marL="57150" indent="0">
              <a:buNone/>
            </a:pPr>
            <a:r>
              <a:rPr lang="en-US" sz="2200" dirty="0" smtClean="0"/>
              <a:t>&gt; curatedMetagenomicData</a:t>
            </a:r>
            <a:r>
              <a:rPr lang="en-US" sz="2200" dirty="0"/>
              <a:t>("HMP_2012.</a:t>
            </a:r>
            <a:r>
              <a:rPr lang="en-US" sz="2200" dirty="0" smtClean="0"/>
              <a:t>metaphlan_bugs_list.stool”)</a:t>
            </a:r>
          </a:p>
          <a:p>
            <a:pPr marL="57150" indent="0">
              <a:buNone/>
            </a:pPr>
            <a:r>
              <a:rPr lang="en-US" sz="2200" dirty="0" smtClean="0"/>
              <a:t>								, </a:t>
            </a:r>
            <a:r>
              <a:rPr lang="en-US" sz="2200" dirty="0" err="1" smtClean="0"/>
              <a:t>relab</a:t>
            </a:r>
            <a:r>
              <a:rPr lang="en-US" sz="2200" dirty="0" smtClean="0"/>
              <a:t>=FALSE)</a:t>
            </a:r>
          </a:p>
          <a:p>
            <a:pPr marL="57150" indent="0">
              <a:buNone/>
            </a:pPr>
            <a:endParaRPr lang="en-US" sz="2000" dirty="0" smtClean="0"/>
          </a:p>
          <a:p>
            <a:pPr marL="0" indent="0">
              <a:buNone/>
            </a:pPr>
            <a:r>
              <a:rPr lang="en-US" dirty="0" smtClean="0"/>
              <a:t>Many datasets from R:</a:t>
            </a:r>
          </a:p>
          <a:p>
            <a:pPr marL="57150" indent="0">
              <a:buNone/>
            </a:pPr>
            <a:r>
              <a:rPr lang="en-US" sz="2200" dirty="0" smtClean="0"/>
              <a:t>&gt; </a:t>
            </a:r>
            <a:r>
              <a:rPr lang="en-US" sz="2200" dirty="0" err="1"/>
              <a:t>curatedMetagenomicData</a:t>
            </a:r>
            <a:r>
              <a:rPr lang="en-US" sz="2200" dirty="0"/>
              <a:t>("HMP_2012.metaphlan_bugs_list.</a:t>
            </a:r>
            <a:r>
              <a:rPr lang="en-US" sz="2200" dirty="0" smtClean="0"/>
              <a:t>*”)</a:t>
            </a:r>
          </a:p>
          <a:p>
            <a:pPr marL="57150" indent="0">
              <a:buNone/>
            </a:pPr>
            <a:endParaRPr lang="en-US" sz="2000" dirty="0" smtClean="0"/>
          </a:p>
          <a:p>
            <a:pPr marL="0" indent="0">
              <a:buNone/>
            </a:pPr>
            <a:r>
              <a:rPr lang="en-US" dirty="0" smtClean="0"/>
              <a:t>Command</a:t>
            </a:r>
            <a:r>
              <a:rPr lang="en-US" dirty="0"/>
              <a:t>-line</a:t>
            </a:r>
            <a:r>
              <a:rPr lang="en-US" dirty="0" smtClean="0"/>
              <a:t>:</a:t>
            </a:r>
            <a:endParaRPr lang="en-US" sz="1800" dirty="0"/>
          </a:p>
          <a:p>
            <a:pPr marL="0" indent="0">
              <a:buNone/>
            </a:pPr>
            <a:r>
              <a:rPr lang="en-US" sz="2200" dirty="0" smtClean="0"/>
              <a:t>$ </a:t>
            </a:r>
            <a:r>
              <a:rPr lang="en-US" sz="2200" dirty="0" err="1"/>
              <a:t>curatedMetagenomicData</a:t>
            </a:r>
            <a:r>
              <a:rPr lang="en-US" sz="2200" dirty="0"/>
              <a:t> -p "HMP_2012.metaphlan_bugs_list.*"</a:t>
            </a:r>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16</a:t>
            </a:fld>
            <a:endParaRPr lang="it-IT"/>
          </a:p>
        </p:txBody>
      </p:sp>
      <p:sp>
        <p:nvSpPr>
          <p:cNvPr id="5" name="Title 1"/>
          <p:cNvSpPr txBox="1">
            <a:spLocks/>
          </p:cNvSpPr>
          <p:nvPr/>
        </p:nvSpPr>
        <p:spPr bwMode="auto">
          <a:xfrm>
            <a:off x="1042988" y="358579"/>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err="1" smtClean="0"/>
              <a:t>curatedMetagenomicData</a:t>
            </a:r>
            <a:r>
              <a:rPr lang="en-US" dirty="0" smtClean="0"/>
              <a:t> use</a:t>
            </a:r>
            <a:endParaRPr lang="en-US" dirty="0"/>
          </a:p>
        </p:txBody>
      </p:sp>
      <p:sp>
        <p:nvSpPr>
          <p:cNvPr id="9" name="Rettangolo 167"/>
          <p:cNvSpPr/>
          <p:nvPr/>
        </p:nvSpPr>
        <p:spPr>
          <a:xfrm>
            <a:off x="2323648" y="627619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34001069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disease classification</a:t>
            </a:r>
            <a:endParaRPr lang="en-US" dirty="0"/>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17</a:t>
            </a:fld>
            <a:endParaRPr lang="it-IT"/>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2729" y="1366642"/>
            <a:ext cx="5323402" cy="5012391"/>
          </a:xfrm>
          <a:prstGeom prst="rect">
            <a:avLst/>
          </a:prstGeom>
        </p:spPr>
      </p:pic>
      <p:sp>
        <p:nvSpPr>
          <p:cNvPr id="7" name="TextBox 6"/>
          <p:cNvSpPr txBox="1"/>
          <p:nvPr/>
        </p:nvSpPr>
        <p:spPr>
          <a:xfrm>
            <a:off x="0" y="6488668"/>
            <a:ext cx="2311300" cy="369332"/>
          </a:xfrm>
          <a:prstGeom prst="rect">
            <a:avLst/>
          </a:prstGeom>
          <a:noFill/>
        </p:spPr>
        <p:txBody>
          <a:bodyPr wrap="none" rtlCol="0">
            <a:spAutoFit/>
          </a:bodyPr>
          <a:lstStyle/>
          <a:p>
            <a:r>
              <a:rPr lang="en-US" dirty="0" smtClean="0"/>
              <a:t>Credit: </a:t>
            </a:r>
            <a:r>
              <a:rPr lang="en-US" dirty="0" err="1" smtClean="0"/>
              <a:t>Edoardo</a:t>
            </a:r>
            <a:r>
              <a:rPr lang="en-US" dirty="0" smtClean="0"/>
              <a:t> </a:t>
            </a:r>
            <a:r>
              <a:rPr lang="en-US" dirty="0" err="1" smtClean="0"/>
              <a:t>Pasolli</a:t>
            </a:r>
            <a:endParaRPr lang="en-US" dirty="0"/>
          </a:p>
        </p:txBody>
      </p:sp>
      <p:sp>
        <p:nvSpPr>
          <p:cNvPr id="8"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16465679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curatedMetagenomicData </a:t>
            </a:r>
            <a:r>
              <a:rPr lang="en-US" dirty="0" smtClean="0"/>
              <a:t>summary</a:t>
            </a:r>
            <a:endParaRPr lang="en-US" dirty="0"/>
          </a:p>
        </p:txBody>
      </p:sp>
      <p:sp>
        <p:nvSpPr>
          <p:cNvPr id="3" name="Content Placeholder 2"/>
          <p:cNvSpPr>
            <a:spLocks noGrp="1"/>
          </p:cNvSpPr>
          <p:nvPr>
            <p:ph idx="1"/>
          </p:nvPr>
        </p:nvSpPr>
        <p:spPr/>
        <p:txBody>
          <a:bodyPr>
            <a:noAutofit/>
          </a:bodyPr>
          <a:lstStyle/>
          <a:p>
            <a:r>
              <a:rPr lang="en-US" dirty="0" smtClean="0"/>
              <a:t>25 datasets (5,716 samples) available</a:t>
            </a:r>
            <a:endParaRPr lang="en-US" dirty="0"/>
          </a:p>
          <a:p>
            <a:r>
              <a:rPr lang="en-US" dirty="0" smtClean="0"/>
              <a:t>Six </a:t>
            </a:r>
            <a:r>
              <a:rPr lang="en-US" dirty="0"/>
              <a:t>data products per </a:t>
            </a:r>
            <a:r>
              <a:rPr lang="en-US" dirty="0" smtClean="0"/>
              <a:t>dataset</a:t>
            </a:r>
          </a:p>
          <a:p>
            <a:pPr lvl="1">
              <a:buFont typeface="Arial" panose="020B0604020202020204" pitchFamily="34" charset="0"/>
              <a:buChar char="•"/>
            </a:pPr>
            <a:r>
              <a:rPr lang="en-US" sz="3200" dirty="0"/>
              <a:t>T</a:t>
            </a:r>
            <a:r>
              <a:rPr lang="en-US" sz="3200" dirty="0" smtClean="0"/>
              <a:t>hree </a:t>
            </a:r>
            <a:r>
              <a:rPr lang="en-US" sz="3200" dirty="0"/>
              <a:t>taxonomy-based from </a:t>
            </a:r>
            <a:r>
              <a:rPr lang="en-US" sz="3200" dirty="0" err="1" smtClean="0"/>
              <a:t>MetaPhlAn</a:t>
            </a:r>
            <a:endParaRPr lang="en-US" sz="3200" dirty="0" smtClean="0"/>
          </a:p>
          <a:p>
            <a:pPr lvl="1">
              <a:buFont typeface="Arial" panose="020B0604020202020204" pitchFamily="34" charset="0"/>
              <a:buChar char="•"/>
            </a:pPr>
            <a:r>
              <a:rPr lang="en-US" sz="3200" dirty="0" smtClean="0"/>
              <a:t>Three </a:t>
            </a:r>
            <a:r>
              <a:rPr lang="en-US" sz="3200" dirty="0"/>
              <a:t>functional from </a:t>
            </a:r>
            <a:r>
              <a:rPr lang="en-US" sz="3200" dirty="0" smtClean="0"/>
              <a:t>HUMAnN2</a:t>
            </a:r>
            <a:endParaRPr lang="en-US" dirty="0"/>
          </a:p>
          <a:p>
            <a:r>
              <a:rPr lang="en-US" dirty="0"/>
              <a:t>L</a:t>
            </a:r>
            <a:r>
              <a:rPr lang="en-US" dirty="0" smtClean="0"/>
              <a:t>owest </a:t>
            </a:r>
            <a:r>
              <a:rPr lang="en-US" dirty="0"/>
              <a:t>barrier to entry, highest level of curation of any </a:t>
            </a:r>
            <a:r>
              <a:rPr lang="en-US" dirty="0" smtClean="0"/>
              <a:t>microbiome data resource</a:t>
            </a:r>
            <a:endParaRPr lang="it-IT" dirty="0"/>
          </a:p>
          <a:p>
            <a:endParaRPr lang="en-US" dirty="0"/>
          </a:p>
        </p:txBody>
      </p:sp>
      <p:sp>
        <p:nvSpPr>
          <p:cNvPr id="4" name="Slide Number Placeholder 3"/>
          <p:cNvSpPr>
            <a:spLocks noGrp="1"/>
          </p:cNvSpPr>
          <p:nvPr>
            <p:ph type="sldNum" sz="quarter" idx="12"/>
          </p:nvPr>
        </p:nvSpPr>
        <p:spPr/>
        <p:txBody>
          <a:bodyPr/>
          <a:lstStyle/>
          <a:p>
            <a:pPr>
              <a:defRPr/>
            </a:pPr>
            <a:fld id="{BF23D3CA-FDC9-41D5-A993-9F3B84329AB5}" type="slidenum">
              <a:rPr lang="it-IT" smtClean="0"/>
              <a:pPr>
                <a:defRPr/>
              </a:pPr>
              <a:t>18</a:t>
            </a:fld>
            <a:endParaRPr lang="it-IT"/>
          </a:p>
        </p:txBody>
      </p:sp>
      <p:sp>
        <p:nvSpPr>
          <p:cNvPr id="6"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41963359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b="29889"/>
          <a:stretch/>
        </p:blipFill>
        <p:spPr>
          <a:xfrm>
            <a:off x="805114" y="374221"/>
            <a:ext cx="7359425" cy="3393838"/>
          </a:xfrm>
          <a:prstGeom prst="rect">
            <a:avLst/>
          </a:prstGeom>
        </p:spPr>
      </p:pic>
      <p:sp>
        <p:nvSpPr>
          <p:cNvPr id="4" name="Slide Number Placeholder 3"/>
          <p:cNvSpPr>
            <a:spLocks noGrp="1"/>
          </p:cNvSpPr>
          <p:nvPr>
            <p:ph type="sldNum" sz="quarter" idx="12"/>
          </p:nvPr>
        </p:nvSpPr>
        <p:spPr/>
        <p:txBody>
          <a:bodyPr/>
          <a:lstStyle/>
          <a:p>
            <a:fld id="{6B867343-4269-4E97-8506-54933BB0CA9B}" type="slidenum">
              <a:rPr lang="it-IT" smtClean="0"/>
              <a:t>19</a:t>
            </a:fld>
            <a:endParaRPr lang="it-IT"/>
          </a:p>
        </p:txBody>
      </p:sp>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986" y="564720"/>
            <a:ext cx="3159268" cy="636259"/>
          </a:xfrm>
          <a:prstGeom prst="rect">
            <a:avLst/>
          </a:prstGeom>
        </p:spPr>
      </p:pic>
      <p:sp>
        <p:nvSpPr>
          <p:cNvPr id="7" name="Content Placeholder 8"/>
          <p:cNvSpPr txBox="1">
            <a:spLocks/>
          </p:cNvSpPr>
          <p:nvPr/>
        </p:nvSpPr>
        <p:spPr>
          <a:xfrm>
            <a:off x="467544" y="4138421"/>
            <a:ext cx="8435280" cy="2337832"/>
          </a:xfrm>
          <a:prstGeom prst="rect">
            <a:avLst/>
          </a:prstGeom>
        </p:spPr>
        <p:txBody>
          <a:bodyPr vert="horz" lIns="91440" tIns="45720" rIns="91440" bIns="45720" rtlCol="0" anchor="ct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40"/>
              </a:spcBef>
            </a:pPr>
            <a:r>
              <a:rPr lang="en-US" dirty="0" smtClean="0"/>
              <a:t>Population</a:t>
            </a:r>
            <a:r>
              <a:rPr lang="en-US" dirty="0"/>
              <a:t>-representative sample of </a:t>
            </a:r>
            <a:r>
              <a:rPr lang="en-US" dirty="0" smtClean="0"/>
              <a:t>non</a:t>
            </a:r>
            <a:r>
              <a:rPr lang="en-US" dirty="0"/>
              <a:t>-institutionalized </a:t>
            </a:r>
            <a:r>
              <a:rPr lang="en-US" dirty="0" smtClean="0"/>
              <a:t>adults in NYC</a:t>
            </a:r>
            <a:endParaRPr lang="en-US" dirty="0">
              <a:solidFill>
                <a:srgbClr val="FFFFFF"/>
              </a:solidFill>
              <a:latin typeface="Calibri"/>
            </a:endParaRPr>
          </a:p>
          <a:p>
            <a:pPr>
              <a:spcBef>
                <a:spcPts val="640"/>
              </a:spcBef>
            </a:pPr>
            <a:r>
              <a:rPr lang="en-US" dirty="0"/>
              <a:t>Conducted by CUNY SPH and the NYC </a:t>
            </a:r>
            <a:r>
              <a:rPr lang="en-US" dirty="0" smtClean="0"/>
              <a:t>DOHMH</a:t>
            </a:r>
          </a:p>
          <a:p>
            <a:pPr lvl="1">
              <a:spcBef>
                <a:spcPts val="640"/>
              </a:spcBef>
            </a:pPr>
            <a:r>
              <a:rPr lang="en-US" dirty="0" smtClean="0"/>
              <a:t>Lorna </a:t>
            </a:r>
            <a:r>
              <a:rPr lang="en-US" dirty="0"/>
              <a:t>Thorpe &amp; Sharon Perlman, </a:t>
            </a:r>
            <a:r>
              <a:rPr lang="en-US" dirty="0" smtClean="0"/>
              <a:t>PIs</a:t>
            </a:r>
          </a:p>
          <a:p>
            <a:pPr lvl="1">
              <a:spcBef>
                <a:spcPts val="640"/>
              </a:spcBef>
            </a:pPr>
            <a:r>
              <a:rPr lang="en-US" dirty="0" smtClean="0"/>
              <a:t>Microbiome analysis by my group and Nicola </a:t>
            </a:r>
            <a:r>
              <a:rPr lang="en-US" dirty="0" err="1" smtClean="0"/>
              <a:t>Segata’s</a:t>
            </a:r>
            <a:r>
              <a:rPr lang="en-US" dirty="0" smtClean="0"/>
              <a:t> lab </a:t>
            </a:r>
            <a:endParaRPr lang="en-US" dirty="0"/>
          </a:p>
        </p:txBody>
      </p:sp>
    </p:spTree>
    <p:extLst>
      <p:ext uri="{BB962C8B-B14F-4D97-AF65-F5344CB8AC3E}">
        <p14:creationId xmlns:p14="http://schemas.microsoft.com/office/powerpoint/2010/main" val="38879587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are we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Part of Bioconductor technical </a:t>
            </a:r>
            <a:r>
              <a:rPr lang="en-US" dirty="0" smtClean="0"/>
              <a:t>advisory </a:t>
            </a:r>
            <a:r>
              <a:rPr lang="en-US" dirty="0" smtClean="0"/>
              <a:t>board</a:t>
            </a:r>
          </a:p>
          <a:p>
            <a:pPr lvl="1"/>
            <a:r>
              <a:rPr lang="en-US" dirty="0" smtClean="0"/>
              <a:t>me</a:t>
            </a:r>
            <a:endParaRPr lang="en-US" dirty="0" smtClean="0"/>
          </a:p>
          <a:p>
            <a:r>
              <a:rPr lang="en-US" dirty="0" smtClean="0"/>
              <a:t>Two software developers, one also with </a:t>
            </a:r>
            <a:r>
              <a:rPr lang="en-US" dirty="0" smtClean="0"/>
              <a:t>the </a:t>
            </a:r>
            <a:r>
              <a:rPr lang="en-US" dirty="0" smtClean="0"/>
              <a:t>Bioconductor </a:t>
            </a:r>
            <a:r>
              <a:rPr lang="en-US" dirty="0" smtClean="0"/>
              <a:t>core </a:t>
            </a:r>
            <a:r>
              <a:rPr lang="en-US" dirty="0" smtClean="0"/>
              <a:t>team</a:t>
            </a:r>
          </a:p>
          <a:p>
            <a:pPr lvl="1"/>
            <a:r>
              <a:rPr lang="en-US" dirty="0" smtClean="0"/>
              <a:t>Marcel Ramos, Lucas </a:t>
            </a:r>
            <a:r>
              <a:rPr lang="en-US" dirty="0" err="1" smtClean="0"/>
              <a:t>Schiffer</a:t>
            </a:r>
            <a:endParaRPr lang="en-US" dirty="0" smtClean="0"/>
          </a:p>
          <a:p>
            <a:r>
              <a:rPr lang="en-US" dirty="0" smtClean="0"/>
              <a:t>A post-doc, MPH </a:t>
            </a:r>
            <a:r>
              <a:rPr lang="en-US" dirty="0" smtClean="0"/>
              <a:t>students, interns</a:t>
            </a:r>
          </a:p>
          <a:p>
            <a:pPr lvl="1"/>
            <a:r>
              <a:rPr lang="en-US" dirty="0" smtClean="0"/>
              <a:t>aspiring data scientists</a:t>
            </a:r>
            <a:r>
              <a:rPr lang="en-US" dirty="0"/>
              <a:t> </a:t>
            </a:r>
            <a:r>
              <a:rPr lang="en-US" dirty="0" smtClean="0"/>
              <a:t>or </a:t>
            </a:r>
            <a:r>
              <a:rPr lang="en-US" dirty="0" smtClean="0"/>
              <a:t>epidemiologists</a:t>
            </a:r>
          </a:p>
          <a:p>
            <a:pPr lvl="1"/>
            <a:r>
              <a:rPr lang="en-US" dirty="0"/>
              <a:t>Andy </a:t>
            </a:r>
            <a:r>
              <a:rPr lang="en-US" dirty="0" err="1"/>
              <a:t>Samedy</a:t>
            </a:r>
            <a:r>
              <a:rPr lang="en-US" dirty="0"/>
              <a:t>, </a:t>
            </a:r>
            <a:r>
              <a:rPr lang="en-US" dirty="0" smtClean="0"/>
              <a:t>Audrey </a:t>
            </a:r>
            <a:r>
              <a:rPr lang="en-US" dirty="0" err="1"/>
              <a:t>Renson</a:t>
            </a:r>
            <a:r>
              <a:rPr lang="en-US" dirty="0"/>
              <a:t>, </a:t>
            </a:r>
            <a:r>
              <a:rPr lang="en-US" dirty="0" smtClean="0"/>
              <a:t>Carmen Rodriguez</a:t>
            </a:r>
            <a:endParaRPr lang="en-US" b="1" dirty="0"/>
          </a:p>
          <a:p>
            <a:pPr lvl="1"/>
            <a:endParaRPr lang="en-US" dirty="0"/>
          </a:p>
        </p:txBody>
      </p:sp>
    </p:spTree>
    <p:extLst>
      <p:ext uri="{BB962C8B-B14F-4D97-AF65-F5344CB8AC3E}">
        <p14:creationId xmlns:p14="http://schemas.microsoft.com/office/powerpoint/2010/main" val="2596236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452599"/>
            <a:ext cx="8229600" cy="5018111"/>
          </a:xfrm>
        </p:spPr>
        <p:txBody>
          <a:bodyPr vert="horz" lIns="91440" tIns="45720" rIns="91440" bIns="45720" rtlCol="0" anchor="t">
            <a:normAutofit fontScale="92500" lnSpcReduction="10000"/>
          </a:bodyPr>
          <a:lstStyle/>
          <a:p>
            <a:pPr marL="203200" indent="0">
              <a:spcBef>
                <a:spcPts val="640"/>
              </a:spcBef>
              <a:buNone/>
            </a:pPr>
            <a:r>
              <a:rPr lang="en-US" sz="2800" dirty="0"/>
              <a:t>+3500 New Yorkers were asked to answer +800 questions</a:t>
            </a:r>
          </a:p>
          <a:p>
            <a:pPr marL="203200" indent="0">
              <a:spcBef>
                <a:spcPts val="640"/>
              </a:spcBef>
              <a:buNone/>
            </a:pPr>
            <a:endParaRPr lang="en-US" sz="2800" dirty="0"/>
          </a:p>
          <a:p>
            <a:pPr marL="203200" indent="0">
              <a:spcBef>
                <a:spcPts val="640"/>
              </a:spcBef>
              <a:buNone/>
            </a:pPr>
            <a:r>
              <a:rPr lang="en-US" sz="2800" dirty="0"/>
              <a:t>Questionnaire including: </a:t>
            </a:r>
          </a:p>
          <a:p>
            <a:pPr marL="1060450" lvl="1" indent="-457200">
              <a:spcBef>
                <a:spcPts val="640"/>
              </a:spcBef>
            </a:pPr>
            <a:r>
              <a:rPr lang="en-US" sz="2400" dirty="0"/>
              <a:t>Demographic information</a:t>
            </a:r>
          </a:p>
          <a:p>
            <a:pPr marL="1060450" lvl="1" indent="-457200">
              <a:spcBef>
                <a:spcPts val="640"/>
              </a:spcBef>
            </a:pPr>
            <a:r>
              <a:rPr lang="en-US" sz="2400" dirty="0"/>
              <a:t>Oral hygiene and health</a:t>
            </a:r>
          </a:p>
          <a:p>
            <a:pPr marL="1060450" lvl="1" indent="-457200">
              <a:spcBef>
                <a:spcPts val="640"/>
              </a:spcBef>
            </a:pPr>
            <a:r>
              <a:rPr lang="en-US" sz="2400" dirty="0"/>
              <a:t>Nutrition and physical activity</a:t>
            </a:r>
          </a:p>
          <a:p>
            <a:pPr marL="1060450" lvl="1" indent="-457200">
              <a:spcBef>
                <a:spcPts val="640"/>
              </a:spcBef>
            </a:pPr>
            <a:r>
              <a:rPr lang="en-US" sz="2400" dirty="0"/>
              <a:t>Sexual </a:t>
            </a:r>
            <a:r>
              <a:rPr lang="en-US" sz="2400" dirty="0" err="1"/>
              <a:t>behaviour</a:t>
            </a:r>
            <a:endParaRPr lang="en-US" sz="2400" dirty="0"/>
          </a:p>
          <a:p>
            <a:pPr marL="1060450" lvl="1" indent="-457200">
              <a:spcBef>
                <a:spcPts val="640"/>
              </a:spcBef>
            </a:pPr>
            <a:r>
              <a:rPr lang="en-US" sz="2400" dirty="0"/>
              <a:t>Drug, tobacco and alcohol use</a:t>
            </a:r>
          </a:p>
          <a:p>
            <a:pPr marL="203200" indent="0">
              <a:spcBef>
                <a:spcPts val="640"/>
              </a:spcBef>
              <a:buNone/>
            </a:pPr>
            <a:endParaRPr lang="en-US" sz="2800" b="1" dirty="0"/>
          </a:p>
          <a:p>
            <a:pPr marL="203200" indent="0">
              <a:spcBef>
                <a:spcPts val="640"/>
              </a:spcBef>
              <a:buNone/>
            </a:pPr>
            <a:r>
              <a:rPr lang="en-US" sz="2800" dirty="0"/>
              <a:t>Laboratory specimens including:</a:t>
            </a:r>
          </a:p>
          <a:p>
            <a:pPr marL="1060450" lvl="1" indent="-457200">
              <a:spcBef>
                <a:spcPts val="640"/>
              </a:spcBef>
            </a:pPr>
            <a:r>
              <a:rPr lang="en-US" sz="2400" dirty="0"/>
              <a:t>Blood (cotinine and fasting blood glucose)</a:t>
            </a:r>
          </a:p>
          <a:p>
            <a:pPr marL="1060450" lvl="1" indent="-457200">
              <a:spcBef>
                <a:spcPts val="640"/>
              </a:spcBef>
            </a:pPr>
            <a:r>
              <a:rPr lang="en-US" sz="2400" dirty="0"/>
              <a:t>Mouthwash saliva </a:t>
            </a:r>
            <a:r>
              <a:rPr lang="en-US" sz="2400" dirty="0" smtClean="0"/>
              <a:t>specimen for microbiome profiling</a:t>
            </a:r>
            <a:endParaRPr lang="en-US" sz="2400" dirty="0"/>
          </a:p>
        </p:txBody>
      </p:sp>
      <p:sp>
        <p:nvSpPr>
          <p:cNvPr id="5" name="Slide Number Placeholder 4"/>
          <p:cNvSpPr>
            <a:spLocks noGrp="1"/>
          </p:cNvSpPr>
          <p:nvPr>
            <p:ph type="sldNum" sz="quarter" idx="12"/>
          </p:nvPr>
        </p:nvSpPr>
        <p:spPr/>
        <p:txBody>
          <a:bodyPr/>
          <a:lstStyle/>
          <a:p>
            <a:fld id="{6B867343-4269-4E97-8506-54933BB0CA9B}" type="slidenum">
              <a:rPr lang="it-IT" smtClean="0"/>
              <a:t>20</a:t>
            </a:fld>
            <a:endParaRPr lang="it-IT"/>
          </a:p>
        </p:txBody>
      </p:sp>
      <p:sp>
        <p:nvSpPr>
          <p:cNvPr id="3" name="Rectangle 2"/>
          <p:cNvSpPr/>
          <p:nvPr/>
        </p:nvSpPr>
        <p:spPr>
          <a:xfrm>
            <a:off x="457200" y="6353175"/>
            <a:ext cx="2797048" cy="369332"/>
          </a:xfrm>
          <a:prstGeom prst="rect">
            <a:avLst/>
          </a:prstGeom>
        </p:spPr>
        <p:txBody>
          <a:bodyPr wrap="none">
            <a:spAutoFit/>
          </a:bodyPr>
          <a:lstStyle/>
          <a:p>
            <a:r>
              <a:rPr lang="en-US" dirty="0">
                <a:solidFill>
                  <a:srgbClr val="FFFFFF"/>
                </a:solidFill>
                <a:latin typeface="Calibri" panose="020F0502020204030204" pitchFamily="34" charset="0"/>
              </a:rPr>
              <a:t>http://nychanes.org/about/</a:t>
            </a:r>
            <a:endParaRPr lang="it-IT" dirty="0"/>
          </a:p>
        </p:txBody>
      </p:sp>
      <p:pic>
        <p:nvPicPr>
          <p:cNvPr id="6"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986" y="564720"/>
            <a:ext cx="3159268" cy="636259"/>
          </a:xfrm>
          <a:prstGeom prst="rect">
            <a:avLst/>
          </a:prstGeom>
        </p:spPr>
      </p:pic>
    </p:spTree>
    <p:extLst>
      <p:ext uri="{BB962C8B-B14F-4D97-AF65-F5344CB8AC3E}">
        <p14:creationId xmlns:p14="http://schemas.microsoft.com/office/powerpoint/2010/main" val="115258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PCoA</a:t>
            </a:r>
            <a:r>
              <a:rPr lang="en-US" dirty="0" smtClean="0"/>
              <a:t> heavy smokers </a:t>
            </a:r>
            <a:r>
              <a:rPr lang="en-US" dirty="0" err="1" smtClean="0"/>
              <a:t>vs</a:t>
            </a:r>
            <a:r>
              <a:rPr lang="en-US" dirty="0"/>
              <a:t> </a:t>
            </a:r>
            <a:r>
              <a:rPr lang="en-US" dirty="0" smtClean="0"/>
              <a:t>never smokers</a:t>
            </a:r>
            <a:endParaRPr lang="en-US" dirty="0"/>
          </a:p>
        </p:txBody>
      </p:sp>
      <p:pic>
        <p:nvPicPr>
          <p:cNvPr id="5" name="Picture 4"/>
          <p:cNvPicPr>
            <a:picLocks noChangeAspect="1"/>
          </p:cNvPicPr>
          <p:nvPr/>
        </p:nvPicPr>
        <p:blipFill>
          <a:blip r:embed="rId2"/>
          <a:stretch>
            <a:fillRect/>
          </a:stretch>
        </p:blipFill>
        <p:spPr>
          <a:xfrm>
            <a:off x="2164106" y="1751910"/>
            <a:ext cx="6337569" cy="4612641"/>
          </a:xfrm>
          <a:prstGeom prst="rect">
            <a:avLst/>
          </a:prstGeom>
        </p:spPr>
      </p:pic>
      <p:sp>
        <p:nvSpPr>
          <p:cNvPr id="6" name="TextBox 5"/>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2438452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Compare to 2</a:t>
            </a:r>
            <a:r>
              <a:rPr lang="en-US" baseline="30000" dirty="0" smtClean="0"/>
              <a:t>nd</a:t>
            </a:r>
            <a:r>
              <a:rPr lang="en-US" dirty="0" smtClean="0"/>
              <a:t> </a:t>
            </a:r>
            <a:r>
              <a:rPr lang="en-US" dirty="0"/>
              <a:t>hand </a:t>
            </a:r>
            <a:r>
              <a:rPr lang="en-US" dirty="0" smtClean="0"/>
              <a:t>smoke exposure</a:t>
            </a:r>
            <a:endParaRPr lang="en-US" dirty="0"/>
          </a:p>
        </p:txBody>
      </p:sp>
      <p:pic>
        <p:nvPicPr>
          <p:cNvPr id="3" name="Picture 2"/>
          <p:cNvPicPr>
            <a:picLocks noChangeAspect="1"/>
          </p:cNvPicPr>
          <p:nvPr/>
        </p:nvPicPr>
        <p:blipFill>
          <a:blip r:embed="rId2"/>
          <a:stretch>
            <a:fillRect/>
          </a:stretch>
        </p:blipFill>
        <p:spPr>
          <a:xfrm>
            <a:off x="1693401" y="1640990"/>
            <a:ext cx="6165950" cy="4487029"/>
          </a:xfrm>
          <a:prstGeom prst="rect">
            <a:avLst/>
          </a:prstGeom>
        </p:spPr>
      </p:pic>
      <p:sp>
        <p:nvSpPr>
          <p:cNvPr id="6" name="TextBox 5"/>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13739485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Smokers lose aerobic oral bacteria</a:t>
            </a:r>
            <a:endParaRPr lang="en-US" dirty="0"/>
          </a:p>
        </p:txBody>
      </p:sp>
      <p:pic>
        <p:nvPicPr>
          <p:cNvPr id="4" name="Picture 3"/>
          <p:cNvPicPr>
            <a:picLocks noChangeAspect="1"/>
          </p:cNvPicPr>
          <p:nvPr/>
        </p:nvPicPr>
        <p:blipFill>
          <a:blip r:embed="rId2"/>
          <a:stretch>
            <a:fillRect/>
          </a:stretch>
        </p:blipFill>
        <p:spPr>
          <a:xfrm>
            <a:off x="971825" y="1610422"/>
            <a:ext cx="7134087" cy="5095777"/>
          </a:xfrm>
          <a:prstGeom prst="rect">
            <a:avLst/>
          </a:prstGeom>
        </p:spPr>
      </p:pic>
      <p:sp>
        <p:nvSpPr>
          <p:cNvPr id="5" name="TextBox 4"/>
          <p:cNvSpPr txBox="1"/>
          <p:nvPr/>
        </p:nvSpPr>
        <p:spPr>
          <a:xfrm>
            <a:off x="0" y="6488668"/>
            <a:ext cx="2558813" cy="369332"/>
          </a:xfrm>
          <a:prstGeom prst="rect">
            <a:avLst/>
          </a:prstGeom>
          <a:noFill/>
        </p:spPr>
        <p:txBody>
          <a:bodyPr wrap="none" rtlCol="0">
            <a:spAutoFit/>
          </a:bodyPr>
          <a:lstStyle/>
          <a:p>
            <a:r>
              <a:rPr lang="en-US" dirty="0" smtClean="0"/>
              <a:t>Credit: Francesco </a:t>
            </a:r>
            <a:r>
              <a:rPr lang="en-US" dirty="0" err="1" smtClean="0"/>
              <a:t>Beghini</a:t>
            </a:r>
            <a:endParaRPr lang="en-US" dirty="0"/>
          </a:p>
        </p:txBody>
      </p:sp>
    </p:spTree>
    <p:extLst>
      <p:ext uri="{BB962C8B-B14F-4D97-AF65-F5344CB8AC3E}">
        <p14:creationId xmlns:p14="http://schemas.microsoft.com/office/powerpoint/2010/main" val="2091780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3" y="1162222"/>
            <a:ext cx="9143999" cy="4834565"/>
          </a:xfrm>
        </p:spPr>
        <p:txBody>
          <a:bodyPr>
            <a:normAutofit lnSpcReduction="10000"/>
          </a:bodyPr>
          <a:lstStyle/>
          <a:p>
            <a:pPr marL="0" indent="0">
              <a:buNone/>
            </a:pPr>
            <a:endParaRPr lang="en-US" dirty="0" smtClean="0"/>
          </a:p>
          <a:p>
            <a:r>
              <a:rPr lang="en-US" dirty="0" smtClean="0"/>
              <a:t>Integrated databases as HDF5, indexed remote files</a:t>
            </a:r>
          </a:p>
          <a:p>
            <a:pPr lvl="1"/>
            <a:r>
              <a:rPr lang="en-US" dirty="0" smtClean="0"/>
              <a:t>fast remote slicing of ranges, genes, gene families...</a:t>
            </a:r>
          </a:p>
          <a:p>
            <a:r>
              <a:rPr lang="en-US" dirty="0" smtClean="0"/>
              <a:t>Distribute TCGA, </a:t>
            </a:r>
            <a:r>
              <a:rPr lang="en-US" dirty="0" err="1" smtClean="0"/>
              <a:t>cBioPortal</a:t>
            </a:r>
            <a:r>
              <a:rPr lang="en-US" dirty="0" smtClean="0"/>
              <a:t> through </a:t>
            </a:r>
            <a:r>
              <a:rPr lang="en-US" i="1" dirty="0" smtClean="0"/>
              <a:t>ExperimentHub</a:t>
            </a:r>
          </a:p>
          <a:p>
            <a:pPr lvl="1"/>
            <a:r>
              <a:rPr lang="en-US" dirty="0" smtClean="0"/>
              <a:t>omics and clinical data </a:t>
            </a:r>
            <a:r>
              <a:rPr lang="en-US" dirty="0" smtClean="0"/>
              <a:t>as </a:t>
            </a:r>
            <a:r>
              <a:rPr lang="en-US" dirty="0" err="1" smtClean="0"/>
              <a:t>MultiAssayExperiments</a:t>
            </a:r>
            <a:endParaRPr lang="en-US" dirty="0"/>
          </a:p>
          <a:p>
            <a:r>
              <a:rPr lang="en-US" dirty="0" smtClean="0"/>
              <a:t>Incorporating networks:</a:t>
            </a:r>
          </a:p>
          <a:p>
            <a:pPr lvl="1"/>
            <a:r>
              <a:rPr lang="en-US" dirty="0" smtClean="0"/>
              <a:t>genomic ranges </a:t>
            </a:r>
            <a:r>
              <a:rPr lang="mr-IN" dirty="0" smtClean="0"/>
              <a:t>–</a:t>
            </a:r>
            <a:r>
              <a:rPr lang="en-US" dirty="0" smtClean="0"/>
              <a:t> gene IDs </a:t>
            </a:r>
            <a:r>
              <a:rPr lang="mr-IN" dirty="0" smtClean="0"/>
              <a:t>–</a:t>
            </a:r>
            <a:r>
              <a:rPr lang="en-US" dirty="0" smtClean="0"/>
              <a:t> microRNAs </a:t>
            </a:r>
            <a:r>
              <a:rPr lang="mr-IN" dirty="0" smtClean="0"/>
              <a:t>–</a:t>
            </a:r>
            <a:r>
              <a:rPr lang="en-US" dirty="0" smtClean="0"/>
              <a:t> proteins</a:t>
            </a:r>
          </a:p>
          <a:p>
            <a:pPr lvl="1"/>
            <a:r>
              <a:rPr lang="en-US" dirty="0" smtClean="0"/>
              <a:t>regulatory relationships</a:t>
            </a:r>
          </a:p>
          <a:p>
            <a:r>
              <a:rPr lang="en-US" dirty="0" smtClean="0"/>
              <a:t>Curated microbial </a:t>
            </a:r>
            <a:r>
              <a:rPr lang="en-US" dirty="0" smtClean="0"/>
              <a:t>signatures / </a:t>
            </a:r>
            <a:r>
              <a:rPr lang="en-US" dirty="0" err="1" smtClean="0"/>
              <a:t>BugSigDB</a:t>
            </a:r>
            <a:endParaRPr lang="en-US" dirty="0" smtClean="0"/>
          </a:p>
        </p:txBody>
      </p:sp>
    </p:spTree>
    <p:extLst>
      <p:ext uri="{BB962C8B-B14F-4D97-AF65-F5344CB8AC3E}">
        <p14:creationId xmlns:p14="http://schemas.microsoft.com/office/powerpoint/2010/main" val="2467203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457200" y="1600200"/>
            <a:ext cx="8229600" cy="4876053"/>
          </a:xfrm>
        </p:spPr>
        <p:txBody>
          <a:bodyPr>
            <a:normAutofit fontScale="70000" lnSpcReduction="20000"/>
          </a:bodyPr>
          <a:lstStyle/>
          <a:p>
            <a:r>
              <a:rPr lang="en-US" b="1" dirty="0" smtClean="0"/>
              <a:t>Lab</a:t>
            </a:r>
            <a:r>
              <a:rPr lang="en-US" dirty="0" smtClean="0"/>
              <a:t> (</a:t>
            </a:r>
            <a:r>
              <a:rPr lang="en-US" dirty="0" smtClean="0">
                <a:hlinkClick r:id="rId3"/>
              </a:rPr>
              <a:t>www.waldronlab.org</a:t>
            </a:r>
            <a:r>
              <a:rPr lang="en-US" dirty="0" smtClean="0"/>
              <a:t>   / </a:t>
            </a:r>
            <a:r>
              <a:rPr lang="en-US" dirty="0" smtClean="0">
                <a:hlinkClick r:id="rId4"/>
              </a:rPr>
              <a:t>www.waldronlab.github.io</a:t>
            </a:r>
            <a:r>
              <a:rPr lang="en-US" dirty="0" smtClean="0"/>
              <a:t>)</a:t>
            </a:r>
          </a:p>
          <a:p>
            <a:pPr lvl="1"/>
            <a:r>
              <a:rPr lang="en-US" dirty="0" smtClean="0"/>
              <a:t>Lucas </a:t>
            </a:r>
            <a:r>
              <a:rPr lang="en-US" dirty="0" err="1" smtClean="0"/>
              <a:t>Schiffer</a:t>
            </a:r>
            <a:r>
              <a:rPr lang="en-US" dirty="0" smtClean="0"/>
              <a:t> (</a:t>
            </a:r>
            <a:r>
              <a:rPr lang="en-US" dirty="0" err="1" smtClean="0"/>
              <a:t>curatedMetagenomicData</a:t>
            </a:r>
            <a:r>
              <a:rPr lang="en-US" dirty="0" smtClean="0"/>
              <a:t>), Marcel Ramos (</a:t>
            </a:r>
            <a:r>
              <a:rPr lang="en-US" dirty="0" err="1" smtClean="0"/>
              <a:t>MultiAssayExperiment</a:t>
            </a:r>
            <a:r>
              <a:rPr lang="en-US" dirty="0" smtClean="0"/>
              <a:t>)</a:t>
            </a:r>
          </a:p>
          <a:p>
            <a:pPr lvl="1"/>
            <a:r>
              <a:rPr lang="en-US" dirty="0" smtClean="0"/>
              <a:t>Audrey </a:t>
            </a:r>
            <a:r>
              <a:rPr lang="en-US" dirty="0" err="1" smtClean="0"/>
              <a:t>Renson</a:t>
            </a:r>
            <a:r>
              <a:rPr lang="en-US" dirty="0"/>
              <a:t>, Andy </a:t>
            </a:r>
            <a:r>
              <a:rPr lang="en-US" dirty="0" err="1"/>
              <a:t>Samedy</a:t>
            </a:r>
            <a:r>
              <a:rPr lang="en-US" dirty="0"/>
              <a:t>, </a:t>
            </a:r>
            <a:r>
              <a:rPr lang="en-US" dirty="0" err="1"/>
              <a:t>Rimsha</a:t>
            </a:r>
            <a:r>
              <a:rPr lang="en-US" dirty="0"/>
              <a:t> </a:t>
            </a:r>
            <a:r>
              <a:rPr lang="en-US" dirty="0" err="1" smtClean="0"/>
              <a:t>Azar</a:t>
            </a:r>
            <a:r>
              <a:rPr lang="en-US" dirty="0" smtClean="0"/>
              <a:t>, Carmen </a:t>
            </a:r>
            <a:r>
              <a:rPr lang="en-US" dirty="0" smtClean="0"/>
              <a:t>Rodriguez, Tiffany Chan, </a:t>
            </a:r>
            <a:r>
              <a:rPr lang="en-US" dirty="0" err="1" smtClean="0"/>
              <a:t>Abzal</a:t>
            </a:r>
            <a:r>
              <a:rPr lang="en-US" dirty="0" smtClean="0"/>
              <a:t> Bacchus, Jaya </a:t>
            </a:r>
            <a:r>
              <a:rPr lang="en-US" dirty="0" err="1" smtClean="0"/>
              <a:t>Amatya</a:t>
            </a:r>
            <a:r>
              <a:rPr lang="en-US" dirty="0" smtClean="0"/>
              <a:t>, Ludwig </a:t>
            </a:r>
            <a:r>
              <a:rPr lang="en-US" dirty="0" err="1" smtClean="0"/>
              <a:t>Geistlinger</a:t>
            </a:r>
            <a:endParaRPr lang="en-US" b="1" dirty="0" smtClean="0"/>
          </a:p>
          <a:p>
            <a:r>
              <a:rPr lang="en-US" b="1" dirty="0" smtClean="0"/>
              <a:t>Collaborators</a:t>
            </a:r>
          </a:p>
          <a:p>
            <a:pPr lvl="1"/>
            <a:r>
              <a:rPr lang="en-US" dirty="0" smtClean="0"/>
              <a:t>Nicola </a:t>
            </a:r>
            <a:r>
              <a:rPr lang="en-US" dirty="0" err="1" smtClean="0"/>
              <a:t>Segata</a:t>
            </a:r>
            <a:r>
              <a:rPr lang="en-US" dirty="0" smtClean="0"/>
              <a:t> lab</a:t>
            </a:r>
          </a:p>
          <a:p>
            <a:pPr lvl="2"/>
            <a:r>
              <a:rPr lang="en-US" dirty="0" smtClean="0"/>
              <a:t>Francesco </a:t>
            </a:r>
            <a:r>
              <a:rPr lang="en-US" dirty="0" err="1" smtClean="0"/>
              <a:t>Beghini</a:t>
            </a:r>
            <a:r>
              <a:rPr lang="en-US" dirty="0"/>
              <a:t>,</a:t>
            </a:r>
            <a:r>
              <a:rPr lang="en-US" dirty="0" smtClean="0"/>
              <a:t> </a:t>
            </a:r>
            <a:r>
              <a:rPr lang="en-US" dirty="0" err="1" smtClean="0"/>
              <a:t>Edoardo</a:t>
            </a:r>
            <a:r>
              <a:rPr lang="en-US" dirty="0" smtClean="0"/>
              <a:t> </a:t>
            </a:r>
            <a:r>
              <a:rPr lang="en-US" dirty="0" err="1" smtClean="0"/>
              <a:t>Passoli</a:t>
            </a:r>
            <a:r>
              <a:rPr lang="en-US" dirty="0" smtClean="0"/>
              <a:t>, Paolo </a:t>
            </a:r>
            <a:r>
              <a:rPr lang="en-US" dirty="0" err="1" smtClean="0"/>
              <a:t>Manghi</a:t>
            </a:r>
            <a:endParaRPr lang="en-US" dirty="0" smtClean="0"/>
          </a:p>
          <a:p>
            <a:pPr lvl="1"/>
            <a:r>
              <a:rPr lang="en-US" dirty="0" smtClean="0"/>
              <a:t>Heidi </a:t>
            </a:r>
            <a:r>
              <a:rPr lang="en-US" dirty="0" smtClean="0"/>
              <a:t>Jones, </a:t>
            </a:r>
            <a:r>
              <a:rPr lang="en-US" dirty="0" smtClean="0"/>
              <a:t>Jennifer Dowd, Sharon </a:t>
            </a:r>
            <a:r>
              <a:rPr lang="en-US" dirty="0" smtClean="0"/>
              <a:t>Perlman, Lorna Thorpe, Robert Burk </a:t>
            </a:r>
            <a:r>
              <a:rPr lang="en-US" dirty="0" smtClean="0"/>
              <a:t>Lab (NYC-HANES)</a:t>
            </a:r>
            <a:endParaRPr lang="en-US" dirty="0" smtClean="0"/>
          </a:p>
          <a:p>
            <a:pPr lvl="1"/>
            <a:r>
              <a:rPr lang="en-US" dirty="0" smtClean="0"/>
              <a:t>Valerie </a:t>
            </a:r>
            <a:r>
              <a:rPr lang="en-US" dirty="0" err="1" smtClean="0"/>
              <a:t>Obenchain</a:t>
            </a:r>
            <a:r>
              <a:rPr lang="en-US" dirty="0" smtClean="0"/>
              <a:t>, Martin Morgan (Bioconductor core team)</a:t>
            </a:r>
          </a:p>
          <a:p>
            <a:r>
              <a:rPr lang="en-US" b="1" dirty="0" smtClean="0"/>
              <a:t>CUNY High-performance Computing </a:t>
            </a:r>
            <a:r>
              <a:rPr lang="en-US" b="1" dirty="0" smtClean="0"/>
              <a:t>Center</a:t>
            </a:r>
          </a:p>
          <a:p>
            <a:r>
              <a:rPr lang="en-US" b="1" dirty="0" smtClean="0"/>
              <a:t>Statistical Learning Book Club:</a:t>
            </a:r>
          </a:p>
          <a:p>
            <a:pPr lvl="1"/>
            <a:r>
              <a:rPr lang="en-US" dirty="0" smtClean="0"/>
              <a:t>Join us remotely</a:t>
            </a:r>
          </a:p>
          <a:p>
            <a:pPr lvl="1"/>
            <a:r>
              <a:rPr lang="en-US" dirty="0" smtClean="0"/>
              <a:t>http://</a:t>
            </a:r>
            <a:r>
              <a:rPr lang="en-US" dirty="0" err="1" smtClean="0"/>
              <a:t>tinyurl.com</a:t>
            </a:r>
            <a:r>
              <a:rPr lang="en-US" dirty="0" smtClean="0"/>
              <a:t>/huw8cb5</a:t>
            </a:r>
            <a:endParaRPr lang="en-US" dirty="0" smtClean="0"/>
          </a:p>
        </p:txBody>
      </p:sp>
      <p:sp>
        <p:nvSpPr>
          <p:cNvPr id="4"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25</a:t>
            </a:fld>
            <a:endParaRPr lang="it-IT" dirty="0"/>
          </a:p>
        </p:txBody>
      </p:sp>
    </p:spTree>
    <p:extLst>
      <p:ext uri="{BB962C8B-B14F-4D97-AF65-F5344CB8AC3E}">
        <p14:creationId xmlns:p14="http://schemas.microsoft.com/office/powerpoint/2010/main" val="1563563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smtClean="0"/>
              <a:t>Example 1: </a:t>
            </a:r>
          </a:p>
          <a:p>
            <a:pPr eaLnBrk="1" hangingPunct="1"/>
            <a:r>
              <a:rPr lang="en-US" sz="3200" dirty="0" err="1" smtClean="0"/>
              <a:t>PCoA</a:t>
            </a:r>
            <a:r>
              <a:rPr lang="en-US" sz="3200" dirty="0" smtClean="0"/>
              <a:t> unsupervised clustering</a:t>
            </a:r>
          </a:p>
        </p:txBody>
      </p:sp>
      <p:pic>
        <p:nvPicPr>
          <p:cNvPr id="8" name="Immagine 7" descr="Figure1.tif"/>
          <p:cNvPicPr>
            <a:picLocks noChangeAspect="1"/>
          </p:cNvPicPr>
          <p:nvPr/>
        </p:nvPicPr>
        <p:blipFill>
          <a:blip r:embed="rId3" cstate="print"/>
          <a:stretch>
            <a:fillRect/>
          </a:stretch>
        </p:blipFill>
        <p:spPr>
          <a:xfrm>
            <a:off x="1658087" y="1052736"/>
            <a:ext cx="5827827" cy="5446800"/>
          </a:xfrm>
          <a:prstGeom prst="rect">
            <a:avLst/>
          </a:prstGeom>
        </p:spPr>
      </p:pic>
      <p:sp>
        <p:nvSpPr>
          <p:cNvPr id="11"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26</a:t>
            </a:fld>
            <a:endParaRPr lang="it-IT"/>
          </a:p>
        </p:txBody>
      </p:sp>
      <p:sp>
        <p:nvSpPr>
          <p:cNvPr id="12" name="TextBox 11"/>
          <p:cNvSpPr txBox="1"/>
          <p:nvPr/>
        </p:nvSpPr>
        <p:spPr>
          <a:xfrm>
            <a:off x="0" y="6488668"/>
            <a:ext cx="2291463" cy="369332"/>
          </a:xfrm>
          <a:prstGeom prst="rect">
            <a:avLst/>
          </a:prstGeom>
          <a:noFill/>
        </p:spPr>
        <p:txBody>
          <a:bodyPr wrap="none" rtlCol="0">
            <a:spAutoFit/>
          </a:bodyPr>
          <a:lstStyle/>
          <a:p>
            <a:r>
              <a:rPr lang="en-US" dirty="0" smtClean="0"/>
              <a:t>Credit: Audrey </a:t>
            </a:r>
            <a:r>
              <a:rPr lang="en-US" dirty="0" err="1" smtClean="0"/>
              <a:t>Renson</a:t>
            </a:r>
            <a:endParaRPr lang="en-US" dirty="0"/>
          </a:p>
        </p:txBody>
      </p:sp>
      <p:sp>
        <p:nvSpPr>
          <p:cNvPr id="7"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Tree>
    <p:extLst>
      <p:ext uri="{BB962C8B-B14F-4D97-AF65-F5344CB8AC3E}">
        <p14:creationId xmlns:p14="http://schemas.microsoft.com/office/powerpoint/2010/main" val="544134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Figure1.tif"/>
          <p:cNvPicPr>
            <a:picLocks noChangeAspect="1"/>
          </p:cNvPicPr>
          <p:nvPr/>
        </p:nvPicPr>
        <p:blipFill>
          <a:blip r:embed="rId3" cstate="print"/>
          <a:stretch>
            <a:fillRect/>
          </a:stretch>
        </p:blipFill>
        <p:spPr>
          <a:xfrm>
            <a:off x="181923" y="1052736"/>
            <a:ext cx="5827827" cy="5446800"/>
          </a:xfrm>
          <a:prstGeom prst="rect">
            <a:avLst/>
          </a:prstGeom>
        </p:spPr>
      </p:pic>
      <p:pic>
        <p:nvPicPr>
          <p:cNvPr id="9" name="Picture 2" descr="https://lh3.googleusercontent.com/t8kizSXdCMeR1GsjPL0QyFXOGWX4zV9CbMLkzAm3nQkpepYWwBgcVxd2plinVuWc31zeMMrnL4syS16-FCfWwDNC1_2_UimSGsIRIwlSbe_2SRdorhLggpEYknubvHQuBMCXI5-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2007" y="1120079"/>
            <a:ext cx="2840071" cy="531211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p:cNvSpPr>
            <a:spLocks noGrp="1"/>
          </p:cNvSpPr>
          <p:nvPr>
            <p:ph type="sldNum" sz="quarter" idx="12"/>
          </p:nvPr>
        </p:nvSpPr>
        <p:spPr>
          <a:xfrm>
            <a:off x="7010400" y="6476253"/>
            <a:ext cx="2133600" cy="365125"/>
          </a:xfrm>
        </p:spPr>
        <p:txBody>
          <a:bodyPr/>
          <a:lstStyle/>
          <a:p>
            <a:pPr>
              <a:defRPr/>
            </a:pPr>
            <a:fld id="{BF23D3CA-FDC9-41D5-A993-9F3B84329AB5}" type="slidenum">
              <a:rPr lang="it-IT" smtClean="0"/>
              <a:pPr>
                <a:defRPr/>
              </a:pPr>
              <a:t>27</a:t>
            </a:fld>
            <a:endParaRPr lang="it-IT"/>
          </a:p>
        </p:txBody>
      </p:sp>
      <p:sp>
        <p:nvSpPr>
          <p:cNvPr id="13" name="TextBox 12"/>
          <p:cNvSpPr txBox="1"/>
          <p:nvPr/>
        </p:nvSpPr>
        <p:spPr>
          <a:xfrm>
            <a:off x="0" y="6488668"/>
            <a:ext cx="2291463" cy="369332"/>
          </a:xfrm>
          <a:prstGeom prst="rect">
            <a:avLst/>
          </a:prstGeom>
          <a:noFill/>
        </p:spPr>
        <p:txBody>
          <a:bodyPr wrap="none" rtlCol="0">
            <a:spAutoFit/>
          </a:bodyPr>
          <a:lstStyle/>
          <a:p>
            <a:r>
              <a:rPr lang="en-US" dirty="0" smtClean="0"/>
              <a:t>Credit: Audrey </a:t>
            </a:r>
            <a:r>
              <a:rPr lang="en-US" dirty="0" err="1" smtClean="0"/>
              <a:t>Renson</a:t>
            </a:r>
            <a:endParaRPr lang="en-US" dirty="0"/>
          </a:p>
        </p:txBody>
      </p:sp>
      <p:sp>
        <p:nvSpPr>
          <p:cNvPr id="10" name="Rettangolo 167"/>
          <p:cNvSpPr/>
          <p:nvPr/>
        </p:nvSpPr>
        <p:spPr>
          <a:xfrm>
            <a:off x="3710485" y="6488668"/>
            <a:ext cx="4485836" cy="369332"/>
          </a:xfrm>
          <a:prstGeom prst="rect">
            <a:avLst/>
          </a:prstGeom>
        </p:spPr>
        <p:txBody>
          <a:bodyPr wrap="none">
            <a:spAutoFit/>
          </a:bodyPr>
          <a:lstStyle/>
          <a:p>
            <a:r>
              <a:rPr lang="en-US" dirty="0" err="1" smtClean="0">
                <a:latin typeface="+mn-lt"/>
              </a:rPr>
              <a:t>Pasolli</a:t>
            </a:r>
            <a:r>
              <a:rPr lang="en-US" dirty="0"/>
              <a:t>/</a:t>
            </a:r>
            <a:r>
              <a:rPr lang="en-US" dirty="0" err="1" smtClean="0">
                <a:latin typeface="+mn-lt"/>
              </a:rPr>
              <a:t>Schiffer</a:t>
            </a:r>
            <a:r>
              <a:rPr lang="en-US" dirty="0" smtClean="0">
                <a:latin typeface="+mn-lt"/>
              </a:rPr>
              <a:t>/</a:t>
            </a:r>
            <a:r>
              <a:rPr lang="en-US" dirty="0" err="1" smtClean="0">
                <a:latin typeface="+mn-lt"/>
              </a:rPr>
              <a:t>Manghi</a:t>
            </a:r>
            <a:r>
              <a:rPr lang="en-US" dirty="0" smtClean="0">
                <a:latin typeface="+mn-lt"/>
              </a:rPr>
              <a:t> et al., </a:t>
            </a:r>
            <a:r>
              <a:rPr lang="en-US" dirty="0" err="1" smtClean="0">
                <a:latin typeface="+mn-lt"/>
              </a:rPr>
              <a:t>bioRxiv</a:t>
            </a:r>
            <a:r>
              <a:rPr lang="en-US" dirty="0" smtClean="0">
                <a:latin typeface="+mn-lt"/>
              </a:rPr>
              <a:t> 103085</a:t>
            </a:r>
            <a:endParaRPr lang="it-IT" dirty="0">
              <a:latin typeface="+mn-lt"/>
            </a:endParaRPr>
          </a:p>
        </p:txBody>
      </p:sp>
      <p:sp>
        <p:nvSpPr>
          <p:cNvPr id="11" name="Title 1"/>
          <p:cNvSpPr txBox="1">
            <a:spLocks/>
          </p:cNvSpPr>
          <p:nvPr/>
        </p:nvSpPr>
        <p:spPr bwMode="auto">
          <a:xfrm>
            <a:off x="1042988" y="-26988"/>
            <a:ext cx="7273925" cy="1008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200" dirty="0" smtClean="0"/>
              <a:t>Example 1: </a:t>
            </a:r>
          </a:p>
          <a:p>
            <a:pPr eaLnBrk="1" hangingPunct="1"/>
            <a:r>
              <a:rPr lang="en-US" sz="3200" dirty="0" err="1" smtClean="0"/>
              <a:t>PCoA</a:t>
            </a:r>
            <a:r>
              <a:rPr lang="en-US" sz="3200" dirty="0" smtClean="0"/>
              <a:t> unsupervised clustering</a:t>
            </a:r>
          </a:p>
        </p:txBody>
      </p:sp>
    </p:spTree>
    <p:extLst>
      <p:ext uri="{BB962C8B-B14F-4D97-AF65-F5344CB8AC3E}">
        <p14:creationId xmlns:p14="http://schemas.microsoft.com/office/powerpoint/2010/main" val="21000701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Bioconductor?</a:t>
            </a:r>
            <a:endParaRPr lang="en-US" dirty="0"/>
          </a:p>
        </p:txBody>
      </p:sp>
      <p:sp>
        <p:nvSpPr>
          <p:cNvPr id="3" name="Content Placeholder 2"/>
          <p:cNvSpPr>
            <a:spLocks noGrp="1"/>
          </p:cNvSpPr>
          <p:nvPr>
            <p:ph idx="1"/>
          </p:nvPr>
        </p:nvSpPr>
        <p:spPr>
          <a:xfrm>
            <a:off x="457200" y="1600200"/>
            <a:ext cx="8229600" cy="609089"/>
          </a:xfrm>
        </p:spPr>
        <p:txBody>
          <a:bodyPr>
            <a:normAutofit fontScale="92500"/>
          </a:bodyPr>
          <a:lstStyle/>
          <a:p>
            <a:pPr marL="0" indent="0">
              <a:buNone/>
            </a:pPr>
            <a:r>
              <a:rPr lang="en-US" dirty="0" smtClean="0"/>
              <a:t>1,400 packages on a backbone of data structures</a:t>
            </a:r>
          </a:p>
        </p:txBody>
      </p:sp>
      <p:grpSp>
        <p:nvGrpSpPr>
          <p:cNvPr id="11" name="Group 10"/>
          <p:cNvGrpSpPr/>
          <p:nvPr/>
        </p:nvGrpSpPr>
        <p:grpSpPr>
          <a:xfrm>
            <a:off x="457200" y="2404666"/>
            <a:ext cx="3907853" cy="4023638"/>
            <a:chOff x="457200" y="2404666"/>
            <a:chExt cx="3907853" cy="4023638"/>
          </a:xfrm>
        </p:grpSpPr>
        <p:pic>
          <p:nvPicPr>
            <p:cNvPr id="4" name="Picture 3"/>
            <p:cNvPicPr>
              <a:picLocks noChangeAspect="1"/>
            </p:cNvPicPr>
            <p:nvPr/>
          </p:nvPicPr>
          <p:blipFill>
            <a:blip r:embed="rId3"/>
            <a:stretch>
              <a:fillRect/>
            </a:stretch>
          </p:blipFill>
          <p:spPr>
            <a:xfrm>
              <a:off x="548319" y="2404666"/>
              <a:ext cx="3142714" cy="3438863"/>
            </a:xfrm>
            <a:prstGeom prst="rect">
              <a:avLst/>
            </a:prstGeom>
          </p:spPr>
        </p:pic>
        <p:sp>
          <p:nvSpPr>
            <p:cNvPr id="5" name="TextBox 4"/>
            <p:cNvSpPr txBox="1"/>
            <p:nvPr/>
          </p:nvSpPr>
          <p:spPr>
            <a:xfrm>
              <a:off x="457200" y="5843528"/>
              <a:ext cx="3907853" cy="584776"/>
            </a:xfrm>
            <a:prstGeom prst="rect">
              <a:avLst/>
            </a:prstGeom>
            <a:noFill/>
          </p:spPr>
          <p:txBody>
            <a:bodyPr wrap="square" rtlCol="0">
              <a:spAutoFit/>
            </a:bodyPr>
            <a:lstStyle/>
            <a:p>
              <a:pPr algn="ctr"/>
              <a:r>
                <a:rPr lang="en-US" sz="1400" dirty="0" smtClean="0"/>
                <a:t>The Genomic Ranges algebra</a:t>
              </a:r>
            </a:p>
            <a:p>
              <a:pPr algn="ctr"/>
              <a:endParaRPr lang="en-US" dirty="0"/>
            </a:p>
          </p:txBody>
        </p:sp>
      </p:grpSp>
      <p:sp>
        <p:nvSpPr>
          <p:cNvPr id="7" name="TextBox 6"/>
          <p:cNvSpPr txBox="1"/>
          <p:nvPr/>
        </p:nvSpPr>
        <p:spPr>
          <a:xfrm>
            <a:off x="2848224" y="6419446"/>
            <a:ext cx="4110756" cy="400110"/>
          </a:xfrm>
          <a:prstGeom prst="rect">
            <a:avLst/>
          </a:prstGeom>
          <a:noFill/>
        </p:spPr>
        <p:txBody>
          <a:bodyPr wrap="square" rtlCol="0">
            <a:spAutoFit/>
          </a:bodyPr>
          <a:lstStyle/>
          <a:p>
            <a:r>
              <a:rPr lang="en-US" sz="1000" dirty="0"/>
              <a:t>Huber, W. </a:t>
            </a:r>
            <a:r>
              <a:rPr lang="en-US" sz="1000" i="1" dirty="0"/>
              <a:t>et al.</a:t>
            </a:r>
            <a:r>
              <a:rPr lang="en-US" sz="1000" dirty="0"/>
              <a:t> Orchestrating high-throughput genomic analysis with Bioconductor. </a:t>
            </a:r>
            <a:r>
              <a:rPr lang="en-US" sz="1000" i="1" dirty="0"/>
              <a:t>Nat. Methods</a:t>
            </a:r>
            <a:r>
              <a:rPr lang="en-US" sz="1000" dirty="0"/>
              <a:t> </a:t>
            </a:r>
            <a:r>
              <a:rPr lang="en-US" sz="1000" b="1" dirty="0"/>
              <a:t>12,</a:t>
            </a:r>
            <a:r>
              <a:rPr lang="en-US" sz="1000" dirty="0"/>
              <a:t> 115–121 (2015).</a:t>
            </a:r>
          </a:p>
        </p:txBody>
      </p:sp>
      <p:grpSp>
        <p:nvGrpSpPr>
          <p:cNvPr id="14" name="Group 13"/>
          <p:cNvGrpSpPr/>
          <p:nvPr/>
        </p:nvGrpSpPr>
        <p:grpSpPr>
          <a:xfrm>
            <a:off x="4528090" y="2404666"/>
            <a:ext cx="4170004" cy="3746640"/>
            <a:chOff x="4528090" y="2404666"/>
            <a:chExt cx="4170004" cy="3746640"/>
          </a:xfrm>
        </p:grpSpPr>
        <p:sp>
          <p:nvSpPr>
            <p:cNvPr id="9" name="TextBox 8"/>
            <p:cNvSpPr txBox="1"/>
            <p:nvPr/>
          </p:nvSpPr>
          <p:spPr>
            <a:xfrm>
              <a:off x="4528090" y="5843529"/>
              <a:ext cx="4170004" cy="307777"/>
            </a:xfrm>
            <a:prstGeom prst="rect">
              <a:avLst/>
            </a:prstGeom>
            <a:noFill/>
          </p:spPr>
          <p:txBody>
            <a:bodyPr wrap="square" rtlCol="0">
              <a:spAutoFit/>
            </a:bodyPr>
            <a:lstStyle/>
            <a:p>
              <a:pPr algn="ctr"/>
              <a:r>
                <a:rPr lang="en-US" sz="1400" dirty="0" smtClean="0"/>
                <a:t>The integrative data container </a:t>
              </a:r>
              <a:r>
                <a:rPr lang="en-US" sz="1400" i="1" dirty="0" smtClean="0"/>
                <a:t>SummarizedExperiment</a:t>
              </a:r>
              <a:endParaRPr lang="en-US" dirty="0"/>
            </a:p>
          </p:txBody>
        </p:sp>
        <p:pic>
          <p:nvPicPr>
            <p:cNvPr id="13" name="Picture 12"/>
            <p:cNvPicPr>
              <a:picLocks noChangeAspect="1"/>
            </p:cNvPicPr>
            <p:nvPr/>
          </p:nvPicPr>
          <p:blipFill>
            <a:blip r:embed="rId4"/>
            <a:stretch>
              <a:fillRect/>
            </a:stretch>
          </p:blipFill>
          <p:spPr>
            <a:xfrm>
              <a:off x="4528090" y="2404666"/>
              <a:ext cx="4158710" cy="3300651"/>
            </a:xfrm>
            <a:prstGeom prst="rect">
              <a:avLst/>
            </a:prstGeom>
          </p:spPr>
        </p:pic>
      </p:grpSp>
    </p:spTree>
    <p:extLst>
      <p:ext uri="{BB962C8B-B14F-4D97-AF65-F5344CB8AC3E}">
        <p14:creationId xmlns:p14="http://schemas.microsoft.com/office/powerpoint/2010/main" val="3239431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4" name="Shape 54"/>
          <p:cNvSpPr/>
          <p:nvPr/>
        </p:nvSpPr>
        <p:spPr>
          <a:xfrm>
            <a:off x="4193652" y="447403"/>
            <a:ext cx="1698899" cy="1175199"/>
          </a:xfrm>
          <a:prstGeom prst="rect">
            <a:avLst/>
          </a:prstGeom>
          <a:solidFill>
            <a:schemeClr val="lt1"/>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56"/>
          <p:cNvSpPr txBox="1"/>
          <p:nvPr/>
        </p:nvSpPr>
        <p:spPr>
          <a:xfrm>
            <a:off x="0" y="5705051"/>
            <a:ext cx="3502526" cy="585600"/>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 Marcel Ramos</a:t>
            </a:r>
            <a:endParaRPr lang="en" sz="2000" i="1" dirty="0"/>
          </a:p>
        </p:txBody>
      </p:sp>
      <p:sp>
        <p:nvSpPr>
          <p:cNvPr id="3" name="TextBox 2"/>
          <p:cNvSpPr txBox="1"/>
          <p:nvPr/>
        </p:nvSpPr>
        <p:spPr>
          <a:xfrm>
            <a:off x="612085" y="1795997"/>
            <a:ext cx="3749744" cy="646331"/>
          </a:xfrm>
          <a:prstGeom prst="rect">
            <a:avLst/>
          </a:prstGeom>
          <a:noFill/>
        </p:spPr>
        <p:txBody>
          <a:bodyPr wrap="none" rtlCol="0">
            <a:spAutoFit/>
          </a:bodyPr>
          <a:lstStyle/>
          <a:p>
            <a:pPr algn="ctr"/>
            <a:r>
              <a:rPr lang="en-US" dirty="0" smtClean="0"/>
              <a:t>Diseases, platforms, and data types of</a:t>
            </a:r>
          </a:p>
          <a:p>
            <a:pPr algn="ctr"/>
            <a:r>
              <a:rPr lang="en-US" dirty="0"/>
              <a:t>T</a:t>
            </a:r>
            <a:r>
              <a:rPr lang="en-US" dirty="0" smtClean="0"/>
              <a:t>he TCGA</a:t>
            </a:r>
            <a:endParaRPr lang="en-US" dirty="0"/>
          </a:p>
        </p:txBody>
      </p:sp>
      <p:grpSp>
        <p:nvGrpSpPr>
          <p:cNvPr id="6" name="Group 5"/>
          <p:cNvGrpSpPr/>
          <p:nvPr/>
        </p:nvGrpSpPr>
        <p:grpSpPr>
          <a:xfrm>
            <a:off x="4361829" y="0"/>
            <a:ext cx="4746790" cy="6850473"/>
            <a:chOff x="4361829" y="0"/>
            <a:chExt cx="4746790" cy="6850473"/>
          </a:xfrm>
        </p:grpSpPr>
        <p:grpSp>
          <p:nvGrpSpPr>
            <p:cNvPr id="4" name="Group 3"/>
            <p:cNvGrpSpPr/>
            <p:nvPr/>
          </p:nvGrpSpPr>
          <p:grpSpPr>
            <a:xfrm>
              <a:off x="4361829" y="0"/>
              <a:ext cx="4746790" cy="6850473"/>
              <a:chOff x="3626019" y="7525"/>
              <a:chExt cx="4746790" cy="6850473"/>
            </a:xfrm>
          </p:grpSpPr>
          <p:pic>
            <p:nvPicPr>
              <p:cNvPr id="53" name="Shape 53"/>
              <p:cNvPicPr preferRelativeResize="0"/>
              <p:nvPr/>
            </p:nvPicPr>
            <p:blipFill>
              <a:blip r:embed="rId3">
                <a:alphaModFix/>
              </a:blip>
              <a:stretch>
                <a:fillRect/>
              </a:stretch>
            </p:blipFill>
            <p:spPr>
              <a:xfrm>
                <a:off x="4143676" y="377699"/>
                <a:ext cx="4201223" cy="6480299"/>
              </a:xfrm>
              <a:prstGeom prst="rect">
                <a:avLst/>
              </a:prstGeom>
              <a:noFill/>
              <a:ln>
                <a:noFill/>
              </a:ln>
            </p:spPr>
          </p:pic>
          <p:sp>
            <p:nvSpPr>
              <p:cNvPr id="55" name="Shape 55"/>
              <p:cNvSpPr txBox="1"/>
              <p:nvPr/>
            </p:nvSpPr>
            <p:spPr>
              <a:xfrm>
                <a:off x="4821661" y="1803522"/>
                <a:ext cx="1515554" cy="585600"/>
              </a:xfrm>
              <a:prstGeom prst="rect">
                <a:avLst/>
              </a:prstGeom>
              <a:noFill/>
              <a:ln>
                <a:noFill/>
              </a:ln>
            </p:spPr>
            <p:txBody>
              <a:bodyPr lIns="91425" tIns="91425" rIns="91425" bIns="91425" anchor="t" anchorCtr="0">
                <a:noAutofit/>
              </a:bodyPr>
              <a:lstStyle/>
              <a:p>
                <a:pPr>
                  <a:spcBef>
                    <a:spcPts val="0"/>
                  </a:spcBef>
                  <a:buNone/>
                </a:pPr>
                <a:r>
                  <a:rPr lang="en" sz="1800" dirty="0" smtClean="0"/>
                  <a:t>3</a:t>
                </a:r>
                <a:r>
                  <a:rPr lang="en-US" sz="1800" dirty="0" smtClean="0"/>
                  <a:t>3</a:t>
                </a:r>
                <a:r>
                  <a:rPr lang="en" sz="1800" dirty="0" smtClean="0"/>
                  <a:t> </a:t>
                </a:r>
                <a:r>
                  <a:rPr lang="en" sz="1800" dirty="0"/>
                  <a:t>diseases</a:t>
                </a:r>
              </a:p>
            </p:txBody>
          </p:sp>
          <p:sp>
            <p:nvSpPr>
              <p:cNvPr id="56" name="Shape 56"/>
              <p:cNvSpPr txBox="1"/>
              <p:nvPr/>
            </p:nvSpPr>
            <p:spPr>
              <a:xfrm>
                <a:off x="6735224" y="7525"/>
                <a:ext cx="1637585" cy="585600"/>
              </a:xfrm>
              <a:prstGeom prst="rect">
                <a:avLst/>
              </a:prstGeom>
              <a:solidFill>
                <a:schemeClr val="bg1"/>
              </a:solidFill>
              <a:ln>
                <a:noFill/>
              </a:ln>
            </p:spPr>
            <p:txBody>
              <a:bodyPr lIns="91425" tIns="91425" rIns="91425" bIns="91425" anchor="t" anchorCtr="0">
                <a:noAutofit/>
              </a:bodyPr>
              <a:lstStyle/>
              <a:p>
                <a:pPr lvl="0" rtl="0">
                  <a:spcBef>
                    <a:spcPts val="0"/>
                  </a:spcBef>
                  <a:buNone/>
                </a:pPr>
                <a:r>
                  <a:rPr lang="en-US" sz="1800" dirty="0" smtClean="0"/>
                  <a:t>50 platforms</a:t>
                </a:r>
                <a:endParaRPr lang="en" sz="1800" dirty="0"/>
              </a:p>
            </p:txBody>
          </p:sp>
          <p:sp>
            <p:nvSpPr>
              <p:cNvPr id="7" name="Shape 56"/>
              <p:cNvSpPr txBox="1"/>
              <p:nvPr/>
            </p:nvSpPr>
            <p:spPr>
              <a:xfrm>
                <a:off x="3626019" y="3906337"/>
                <a:ext cx="1752048" cy="585600"/>
              </a:xfrm>
              <a:prstGeom prst="rect">
                <a:avLst/>
              </a:prstGeom>
              <a:noFill/>
              <a:ln>
                <a:noFill/>
              </a:ln>
            </p:spPr>
            <p:txBody>
              <a:bodyPr lIns="91425" tIns="91425" rIns="91425" bIns="91425" anchor="t" anchorCtr="0">
                <a:noAutofit/>
              </a:bodyPr>
              <a:lstStyle/>
              <a:p>
                <a:pPr lvl="0" rtl="0">
                  <a:spcBef>
                    <a:spcPts val="0"/>
                  </a:spcBef>
                  <a:buNone/>
                </a:pPr>
                <a:r>
                  <a:rPr lang="en-US" sz="1800" dirty="0" smtClean="0"/>
                  <a:t>19 data types</a:t>
                </a:r>
                <a:endParaRPr lang="en" sz="1800" dirty="0"/>
              </a:p>
            </p:txBody>
          </p:sp>
        </p:grpSp>
        <p:sp>
          <p:nvSpPr>
            <p:cNvPr id="5" name="Rectangle 4"/>
            <p:cNvSpPr/>
            <p:nvPr/>
          </p:nvSpPr>
          <p:spPr>
            <a:xfrm>
              <a:off x="4879486" y="263011"/>
              <a:ext cx="1591018" cy="11948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50302" y="87480"/>
            <a:ext cx="6320202" cy="739125"/>
          </a:xfrm>
        </p:spPr>
        <p:txBody>
          <a:bodyPr>
            <a:normAutofit fontScale="90000"/>
          </a:bodyPr>
          <a:lstStyle/>
          <a:p>
            <a:r>
              <a:rPr lang="en-US" sz="3200" dirty="0" smtClean="0"/>
              <a:t>Multi-assay experiments can be complex</a:t>
            </a:r>
            <a:endParaRPr lang="en-US" sz="3200" dirty="0"/>
          </a:p>
        </p:txBody>
      </p:sp>
    </p:spTree>
    <p:extLst>
      <p:ext uri="{BB962C8B-B14F-4D97-AF65-F5344CB8AC3E}">
        <p14:creationId xmlns:p14="http://schemas.microsoft.com/office/powerpoint/2010/main" val="34519460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need for MultiAssayExperiment</a:t>
            </a:r>
            <a:endParaRPr lang="en-US" dirty="0"/>
          </a:p>
        </p:txBody>
      </p:sp>
      <p:sp>
        <p:nvSpPr>
          <p:cNvPr id="3" name="Content Placeholder 2"/>
          <p:cNvSpPr>
            <a:spLocks noGrp="1"/>
          </p:cNvSpPr>
          <p:nvPr>
            <p:ph idx="1"/>
          </p:nvPr>
        </p:nvSpPr>
        <p:spPr/>
        <p:txBody>
          <a:bodyPr/>
          <a:lstStyle/>
          <a:p>
            <a:pPr marL="0" indent="0">
              <a:buNone/>
            </a:pPr>
            <a:r>
              <a:rPr lang="en-US" dirty="0" smtClean="0"/>
              <a:t>Need a core data structure to:</a:t>
            </a:r>
          </a:p>
          <a:p>
            <a:pPr lvl="1"/>
            <a:r>
              <a:rPr lang="en-US" dirty="0"/>
              <a:t>h</a:t>
            </a:r>
            <a:r>
              <a:rPr lang="en-US" dirty="0" smtClean="0"/>
              <a:t>armonize single-assay data structures</a:t>
            </a:r>
          </a:p>
          <a:p>
            <a:pPr lvl="1"/>
            <a:r>
              <a:rPr lang="en-US" dirty="0"/>
              <a:t>r</a:t>
            </a:r>
            <a:r>
              <a:rPr lang="en-US" dirty="0" smtClean="0"/>
              <a:t>elate multiple assays &amp; clinical data</a:t>
            </a:r>
          </a:p>
          <a:p>
            <a:pPr lvl="1"/>
            <a:r>
              <a:rPr lang="en-US" dirty="0"/>
              <a:t>h</a:t>
            </a:r>
            <a:r>
              <a:rPr lang="en-US" dirty="0" smtClean="0"/>
              <a:t>andle missing and replicate observations</a:t>
            </a:r>
          </a:p>
          <a:p>
            <a:pPr lvl="1"/>
            <a:r>
              <a:rPr lang="en-US" dirty="0"/>
              <a:t>a</a:t>
            </a:r>
            <a:r>
              <a:rPr lang="en-US" dirty="0" smtClean="0"/>
              <a:t>ccommodate ID-based and range-based data</a:t>
            </a:r>
          </a:p>
          <a:p>
            <a:pPr lvl="1"/>
            <a:r>
              <a:rPr lang="en-US" dirty="0"/>
              <a:t>s</a:t>
            </a:r>
            <a:r>
              <a:rPr lang="en-US" dirty="0" smtClean="0"/>
              <a:t>upport on-disk representations of big data</a:t>
            </a:r>
            <a:endParaRPr lang="en-US" dirty="0"/>
          </a:p>
        </p:txBody>
      </p:sp>
      <p:sp>
        <p:nvSpPr>
          <p:cNvPr id="11" name="TextBox 10"/>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322927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23" y="1570548"/>
            <a:ext cx="4708828" cy="4708828"/>
          </a:xfrm>
          <a:prstGeom prst="rect">
            <a:avLst/>
          </a:prstGeom>
        </p:spPr>
      </p:pic>
      <p:sp>
        <p:nvSpPr>
          <p:cNvPr id="17" name="Title 16"/>
          <p:cNvSpPr>
            <a:spLocks noGrp="1"/>
          </p:cNvSpPr>
          <p:nvPr>
            <p:ph type="title"/>
          </p:nvPr>
        </p:nvSpPr>
        <p:spPr/>
        <p:txBody>
          <a:bodyPr/>
          <a:lstStyle/>
          <a:p>
            <a:r>
              <a:rPr lang="en-US" dirty="0" smtClean="0"/>
              <a:t>MultiAssayExperiment design</a:t>
            </a:r>
            <a:endParaRPr lang="en-US" dirty="0"/>
          </a:p>
        </p:txBody>
      </p:sp>
      <p:sp>
        <p:nvSpPr>
          <p:cNvPr id="50" name="Shape 56"/>
          <p:cNvSpPr txBox="1"/>
          <p:nvPr/>
        </p:nvSpPr>
        <p:spPr>
          <a:xfrm>
            <a:off x="6633251" y="4457628"/>
            <a:ext cx="2510749"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a:t>
            </a:r>
            <a:r>
              <a:rPr lang="en-US" sz="2000" i="1" dirty="0"/>
              <a:t> </a:t>
            </a:r>
            <a:r>
              <a:rPr lang="en-US" sz="2000" i="1" dirty="0" smtClean="0"/>
              <a:t>Marcel Ramos</a:t>
            </a:r>
            <a:endParaRPr lang="en" sz="2000" i="1"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380649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TCGA as </a:t>
            </a:r>
            <a:r>
              <a:rPr lang="en-US" dirty="0" err="1" smtClean="0"/>
              <a:t>MultiAssayExperiments</a:t>
            </a:r>
            <a:endParaRPr lang="en-US" dirty="0"/>
          </a:p>
        </p:txBody>
      </p:sp>
      <p:pic>
        <p:nvPicPr>
          <p:cNvPr id="4" name="Picture 3"/>
          <p:cNvPicPr>
            <a:picLocks noChangeAspect="1"/>
          </p:cNvPicPr>
          <p:nvPr/>
        </p:nvPicPr>
        <p:blipFill rotWithShape="1">
          <a:blip r:embed="rId3"/>
          <a:srcRect b="15454"/>
          <a:stretch/>
        </p:blipFill>
        <p:spPr>
          <a:xfrm>
            <a:off x="1217445" y="1612822"/>
            <a:ext cx="7062317" cy="3519641"/>
          </a:xfrm>
          <a:prstGeom prst="rect">
            <a:avLst/>
          </a:prstGeom>
        </p:spPr>
      </p:pic>
      <p:sp>
        <p:nvSpPr>
          <p:cNvPr id="5" name="TextBox 4"/>
          <p:cNvSpPr txBox="1"/>
          <p:nvPr/>
        </p:nvSpPr>
        <p:spPr>
          <a:xfrm>
            <a:off x="1908836" y="5742262"/>
            <a:ext cx="6282113" cy="369332"/>
          </a:xfrm>
          <a:prstGeom prst="rect">
            <a:avLst/>
          </a:prstGeom>
          <a:noFill/>
        </p:spPr>
        <p:txBody>
          <a:bodyPr wrap="none" rtlCol="0">
            <a:spAutoFit/>
          </a:bodyPr>
          <a:lstStyle/>
          <a:p>
            <a:r>
              <a:rPr lang="en-US" dirty="0" smtClean="0"/>
              <a:t>Access from </a:t>
            </a:r>
            <a:r>
              <a:rPr lang="en-US" dirty="0" err="1" smtClean="0"/>
              <a:t>www.github.com</a:t>
            </a:r>
            <a:r>
              <a:rPr lang="en-US" dirty="0" smtClean="0"/>
              <a:t>/</a:t>
            </a:r>
            <a:r>
              <a:rPr lang="en-US" dirty="0" err="1" smtClean="0"/>
              <a:t>waldronlab</a:t>
            </a:r>
            <a:r>
              <a:rPr lang="en-US" dirty="0" smtClean="0"/>
              <a:t>/MultiAssayExperiment</a:t>
            </a:r>
            <a:endParaRPr lang="en-US" dirty="0"/>
          </a:p>
        </p:txBody>
      </p:sp>
      <p:sp>
        <p:nvSpPr>
          <p:cNvPr id="6" name="TextBox 5"/>
          <p:cNvSpPr txBox="1"/>
          <p:nvPr/>
        </p:nvSpPr>
        <p:spPr>
          <a:xfrm>
            <a:off x="3644826" y="5252697"/>
            <a:ext cx="2044149" cy="369332"/>
          </a:xfrm>
          <a:prstGeom prst="rect">
            <a:avLst/>
          </a:prstGeom>
          <a:noFill/>
        </p:spPr>
        <p:txBody>
          <a:bodyPr wrap="none" rtlCol="0">
            <a:spAutoFit/>
          </a:bodyPr>
          <a:lstStyle/>
          <a:p>
            <a:r>
              <a:rPr lang="is-IS" dirty="0" smtClean="0"/>
              <a:t>…... 33 cancer types</a:t>
            </a:r>
            <a:endParaRPr lang="en-US" dirty="0"/>
          </a:p>
        </p:txBody>
      </p:sp>
    </p:spTree>
    <p:extLst>
      <p:ext uri="{BB962C8B-B14F-4D97-AF65-F5344CB8AC3E}">
        <p14:creationId xmlns:p14="http://schemas.microsoft.com/office/powerpoint/2010/main" val="1341584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TCGA as </a:t>
            </a:r>
            <a:r>
              <a:rPr lang="en-US" dirty="0" err="1" smtClean="0"/>
              <a:t>MultiAssayExperiments</a:t>
            </a:r>
            <a:endParaRPr lang="en-US" dirty="0"/>
          </a:p>
        </p:txBody>
      </p:sp>
      <p:sp>
        <p:nvSpPr>
          <p:cNvPr id="3" name="TextBox 2"/>
          <p:cNvSpPr txBox="1"/>
          <p:nvPr/>
        </p:nvSpPr>
        <p:spPr>
          <a:xfrm>
            <a:off x="744512" y="1494951"/>
            <a:ext cx="8265115" cy="4939814"/>
          </a:xfrm>
          <a:prstGeom prst="rect">
            <a:avLst/>
          </a:prstGeom>
          <a:noFill/>
        </p:spPr>
        <p:txBody>
          <a:bodyPr wrap="none" rtlCol="0">
            <a:spAutoFit/>
          </a:bodyPr>
          <a:lstStyle/>
          <a:p>
            <a:r>
              <a:rPr lang="en-US" sz="1500" dirty="0">
                <a:latin typeface="Courier"/>
                <a:cs typeface="Courier"/>
              </a:rPr>
              <a:t>&gt; </a:t>
            </a:r>
            <a:r>
              <a:rPr lang="en-US" sz="1500" dirty="0" err="1">
                <a:latin typeface="Courier"/>
                <a:cs typeface="Courier"/>
              </a:rPr>
              <a:t>acc</a:t>
            </a:r>
            <a:endParaRPr lang="en-US" sz="1500" dirty="0">
              <a:latin typeface="Courier"/>
              <a:cs typeface="Courier"/>
            </a:endParaRPr>
          </a:p>
          <a:p>
            <a:r>
              <a:rPr lang="en-US" sz="1500" dirty="0">
                <a:latin typeface="Courier"/>
                <a:cs typeface="Courier"/>
              </a:rPr>
              <a:t>A MultiAssayExperiment object of 9 listed</a:t>
            </a:r>
          </a:p>
          <a:p>
            <a:r>
              <a:rPr lang="en-US" sz="1500" dirty="0">
                <a:latin typeface="Courier"/>
                <a:cs typeface="Courier"/>
              </a:rPr>
              <a:t> experiments with user-defined names and respective classes. </a:t>
            </a:r>
          </a:p>
          <a:p>
            <a:r>
              <a:rPr lang="en-US" sz="1500" dirty="0">
                <a:latin typeface="Courier"/>
                <a:cs typeface="Courier"/>
              </a:rPr>
              <a:t> Containing an </a:t>
            </a:r>
            <a:r>
              <a:rPr lang="en-US" sz="1500" dirty="0" err="1">
                <a:latin typeface="Courier"/>
                <a:cs typeface="Courier"/>
              </a:rPr>
              <a:t>ExperimentList</a:t>
            </a:r>
            <a:r>
              <a:rPr lang="en-US" sz="1500" dirty="0">
                <a:latin typeface="Courier"/>
                <a:cs typeface="Courier"/>
              </a:rPr>
              <a:t> class object of length 9: </a:t>
            </a:r>
          </a:p>
          <a:p>
            <a:r>
              <a:rPr lang="en-US" sz="1500" dirty="0">
                <a:latin typeface="Courier"/>
                <a:cs typeface="Courier"/>
              </a:rPr>
              <a:t> [1] RNASeq2GeneNorm: </a:t>
            </a:r>
            <a:r>
              <a:rPr lang="en-US" sz="1500" dirty="0" err="1">
                <a:latin typeface="Courier"/>
                <a:cs typeface="Courier"/>
              </a:rPr>
              <a:t>ExpressionSet</a:t>
            </a:r>
            <a:r>
              <a:rPr lang="en-US" sz="1500" dirty="0">
                <a:latin typeface="Courier"/>
                <a:cs typeface="Courier"/>
              </a:rPr>
              <a:t> with 20501 rows and 79 columns </a:t>
            </a:r>
          </a:p>
          <a:p>
            <a:r>
              <a:rPr lang="en-US" sz="1500" dirty="0">
                <a:latin typeface="Courier"/>
                <a:cs typeface="Courier"/>
              </a:rPr>
              <a:t> [2] </a:t>
            </a:r>
            <a:r>
              <a:rPr lang="en-US" sz="1500" dirty="0" err="1">
                <a:latin typeface="Courier"/>
                <a:cs typeface="Courier"/>
              </a:rPr>
              <a:t>miRNASeqGene</a:t>
            </a:r>
            <a:r>
              <a:rPr lang="en-US" sz="1500" dirty="0">
                <a:latin typeface="Courier"/>
                <a:cs typeface="Courier"/>
              </a:rPr>
              <a:t>: </a:t>
            </a:r>
            <a:r>
              <a:rPr lang="en-US" sz="1500" dirty="0" err="1">
                <a:latin typeface="Courier"/>
                <a:cs typeface="Courier"/>
              </a:rPr>
              <a:t>ExpressionSet</a:t>
            </a:r>
            <a:r>
              <a:rPr lang="en-US" sz="1500" dirty="0">
                <a:latin typeface="Courier"/>
                <a:cs typeface="Courier"/>
              </a:rPr>
              <a:t> with 1046 rows and 80 columns </a:t>
            </a:r>
          </a:p>
          <a:p>
            <a:r>
              <a:rPr lang="en-US" sz="1500" dirty="0">
                <a:latin typeface="Courier"/>
                <a:cs typeface="Courier"/>
              </a:rPr>
              <a:t> [3] CNASNP: </a:t>
            </a:r>
            <a:r>
              <a:rPr lang="en-US" sz="1500" dirty="0" err="1">
                <a:latin typeface="Courier"/>
                <a:cs typeface="Courier"/>
              </a:rPr>
              <a:t>RaggedExperiment</a:t>
            </a:r>
            <a:r>
              <a:rPr lang="en-US" sz="1500" dirty="0">
                <a:latin typeface="Courier"/>
                <a:cs typeface="Courier"/>
              </a:rPr>
              <a:t> with 79861 rows and 180 columns </a:t>
            </a:r>
          </a:p>
          <a:p>
            <a:r>
              <a:rPr lang="en-US" sz="1500" dirty="0">
                <a:latin typeface="Courier"/>
                <a:cs typeface="Courier"/>
              </a:rPr>
              <a:t> [4] CNVSNP: </a:t>
            </a:r>
            <a:r>
              <a:rPr lang="en-US" sz="1500" dirty="0" err="1">
                <a:latin typeface="Courier"/>
                <a:cs typeface="Courier"/>
              </a:rPr>
              <a:t>RaggedExperiment</a:t>
            </a:r>
            <a:r>
              <a:rPr lang="en-US" sz="1500" dirty="0">
                <a:latin typeface="Courier"/>
                <a:cs typeface="Courier"/>
              </a:rPr>
              <a:t> with 21052 rows and 180 columns </a:t>
            </a:r>
          </a:p>
          <a:p>
            <a:r>
              <a:rPr lang="en-US" sz="1500" dirty="0">
                <a:latin typeface="Courier"/>
                <a:cs typeface="Courier"/>
              </a:rPr>
              <a:t> [5] Methylation: </a:t>
            </a:r>
            <a:r>
              <a:rPr lang="en-US" sz="1500" dirty="0" err="1">
                <a:latin typeface="Courier"/>
                <a:cs typeface="Courier"/>
              </a:rPr>
              <a:t>SummarizedExperiment</a:t>
            </a:r>
            <a:r>
              <a:rPr lang="en-US" sz="1500" dirty="0">
                <a:latin typeface="Courier"/>
                <a:cs typeface="Courier"/>
              </a:rPr>
              <a:t> with 485577 rows and 80 columns </a:t>
            </a:r>
          </a:p>
          <a:p>
            <a:r>
              <a:rPr lang="en-US" sz="1500" dirty="0">
                <a:latin typeface="Courier"/>
                <a:cs typeface="Courier"/>
              </a:rPr>
              <a:t> [6] </a:t>
            </a:r>
            <a:r>
              <a:rPr lang="en-US" sz="1500" dirty="0" err="1">
                <a:latin typeface="Courier"/>
                <a:cs typeface="Courier"/>
              </a:rPr>
              <a:t>RPPAArray</a:t>
            </a:r>
            <a:r>
              <a:rPr lang="en-US" sz="1500" dirty="0">
                <a:latin typeface="Courier"/>
                <a:cs typeface="Courier"/>
              </a:rPr>
              <a:t>: </a:t>
            </a:r>
            <a:r>
              <a:rPr lang="en-US" sz="1500" dirty="0" err="1">
                <a:latin typeface="Courier"/>
                <a:cs typeface="Courier"/>
              </a:rPr>
              <a:t>ExpressionSet</a:t>
            </a:r>
            <a:r>
              <a:rPr lang="en-US" sz="1500" dirty="0">
                <a:latin typeface="Courier"/>
                <a:cs typeface="Courier"/>
              </a:rPr>
              <a:t> with 192 rows and 46 columns </a:t>
            </a:r>
          </a:p>
          <a:p>
            <a:r>
              <a:rPr lang="en-US" sz="1500" dirty="0">
                <a:latin typeface="Courier"/>
                <a:cs typeface="Courier"/>
              </a:rPr>
              <a:t> [7] Mutations: </a:t>
            </a:r>
            <a:r>
              <a:rPr lang="en-US" sz="1500" dirty="0" err="1">
                <a:latin typeface="Courier"/>
                <a:cs typeface="Courier"/>
              </a:rPr>
              <a:t>RaggedExperiment</a:t>
            </a:r>
            <a:r>
              <a:rPr lang="en-US" sz="1500" dirty="0">
                <a:latin typeface="Courier"/>
                <a:cs typeface="Courier"/>
              </a:rPr>
              <a:t> with 20166 rows and 90 columns </a:t>
            </a:r>
          </a:p>
          <a:p>
            <a:r>
              <a:rPr lang="en-US" sz="1500" dirty="0">
                <a:latin typeface="Courier"/>
                <a:cs typeface="Courier"/>
              </a:rPr>
              <a:t> [8] </a:t>
            </a:r>
            <a:r>
              <a:rPr lang="en-US" sz="1500" dirty="0" err="1">
                <a:latin typeface="Courier"/>
                <a:cs typeface="Courier"/>
              </a:rPr>
              <a:t>gistica</a:t>
            </a:r>
            <a:r>
              <a:rPr lang="en-US" sz="1500" dirty="0">
                <a:latin typeface="Courier"/>
                <a:cs typeface="Courier"/>
              </a:rPr>
              <a:t>: </a:t>
            </a:r>
            <a:r>
              <a:rPr lang="en-US" sz="1500" dirty="0" err="1">
                <a:latin typeface="Courier"/>
                <a:cs typeface="Courier"/>
              </a:rPr>
              <a:t>SummarizedExperiment</a:t>
            </a:r>
            <a:r>
              <a:rPr lang="en-US" sz="1500" dirty="0">
                <a:latin typeface="Courier"/>
                <a:cs typeface="Courier"/>
              </a:rPr>
              <a:t> with 24776 rows and 90 columns </a:t>
            </a:r>
          </a:p>
          <a:p>
            <a:r>
              <a:rPr lang="en-US" sz="1500" dirty="0">
                <a:latin typeface="Courier"/>
                <a:cs typeface="Courier"/>
              </a:rPr>
              <a:t> [9] </a:t>
            </a:r>
            <a:r>
              <a:rPr lang="en-US" sz="1500" dirty="0" err="1">
                <a:latin typeface="Courier"/>
                <a:cs typeface="Courier"/>
              </a:rPr>
              <a:t>gistict</a:t>
            </a:r>
            <a:r>
              <a:rPr lang="en-US" sz="1500" dirty="0">
                <a:latin typeface="Courier"/>
                <a:cs typeface="Courier"/>
              </a:rPr>
              <a:t>: </a:t>
            </a:r>
            <a:r>
              <a:rPr lang="en-US" sz="1500" dirty="0" err="1">
                <a:latin typeface="Courier"/>
                <a:cs typeface="Courier"/>
              </a:rPr>
              <a:t>SummarizedExperiment</a:t>
            </a:r>
            <a:r>
              <a:rPr lang="en-US" sz="1500" dirty="0">
                <a:latin typeface="Courier"/>
                <a:cs typeface="Courier"/>
              </a:rPr>
              <a:t> with 24776 rows and 90 columns </a:t>
            </a:r>
          </a:p>
          <a:p>
            <a:r>
              <a:rPr lang="en-US" sz="1500" dirty="0">
                <a:latin typeface="Courier"/>
                <a:cs typeface="Courier"/>
              </a:rPr>
              <a:t>Features: </a:t>
            </a:r>
          </a:p>
          <a:p>
            <a:r>
              <a:rPr lang="en-US" sz="1500" dirty="0">
                <a:latin typeface="Courier"/>
                <a:cs typeface="Courier"/>
              </a:rPr>
              <a:t> experiments() - obtain the </a:t>
            </a:r>
            <a:r>
              <a:rPr lang="en-US" sz="1500" dirty="0" err="1">
                <a:latin typeface="Courier"/>
                <a:cs typeface="Courier"/>
              </a:rPr>
              <a:t>ExperimentList</a:t>
            </a:r>
            <a:r>
              <a:rPr lang="en-US" sz="1500" dirty="0">
                <a:latin typeface="Courier"/>
                <a:cs typeface="Courier"/>
              </a:rPr>
              <a:t> instance </a:t>
            </a:r>
          </a:p>
          <a:p>
            <a:r>
              <a:rPr lang="en-US" sz="1500" dirty="0">
                <a:latin typeface="Courier"/>
                <a:cs typeface="Courier"/>
              </a:rPr>
              <a:t> </a:t>
            </a:r>
            <a:r>
              <a:rPr lang="en-US" sz="1500" dirty="0" err="1">
                <a:latin typeface="Courier"/>
                <a:cs typeface="Courier"/>
              </a:rPr>
              <a:t>colData</a:t>
            </a:r>
            <a:r>
              <a:rPr lang="en-US" sz="1500" dirty="0">
                <a:latin typeface="Courier"/>
                <a:cs typeface="Courier"/>
              </a:rPr>
              <a:t>() - the primary/phenotype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a:t>
            </a:r>
            <a:r>
              <a:rPr lang="en-US" sz="1500" dirty="0" err="1">
                <a:latin typeface="Courier"/>
                <a:cs typeface="Courier"/>
              </a:rPr>
              <a:t>sampleMap</a:t>
            </a:r>
            <a:r>
              <a:rPr lang="en-US" sz="1500" dirty="0">
                <a:latin typeface="Courier"/>
                <a:cs typeface="Courier"/>
              </a:rPr>
              <a:t>() - the sample availability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 `[`, `[[` - extract </a:t>
            </a:r>
            <a:r>
              <a:rPr lang="en-US" sz="1500" dirty="0" err="1">
                <a:latin typeface="Courier"/>
                <a:cs typeface="Courier"/>
              </a:rPr>
              <a:t>colData</a:t>
            </a:r>
            <a:r>
              <a:rPr lang="en-US" sz="1500" dirty="0">
                <a:latin typeface="Courier"/>
                <a:cs typeface="Courier"/>
              </a:rPr>
              <a:t> columns, subset, or experiment </a:t>
            </a:r>
          </a:p>
          <a:p>
            <a:r>
              <a:rPr lang="en-US" sz="1500" dirty="0">
                <a:latin typeface="Courier"/>
                <a:cs typeface="Courier"/>
              </a:rPr>
              <a:t> *Format() - convert into a long or wide </a:t>
            </a:r>
            <a:r>
              <a:rPr lang="en-US" sz="1500" dirty="0" err="1">
                <a:latin typeface="Courier"/>
                <a:cs typeface="Courier"/>
              </a:rPr>
              <a:t>DataFrame</a:t>
            </a:r>
            <a:r>
              <a:rPr lang="en-US" sz="1500" dirty="0">
                <a:latin typeface="Courier"/>
                <a:cs typeface="Courier"/>
              </a:rPr>
              <a:t> </a:t>
            </a:r>
          </a:p>
          <a:p>
            <a:r>
              <a:rPr lang="en-US" sz="1500" dirty="0">
                <a:latin typeface="Courier"/>
                <a:cs typeface="Courier"/>
              </a:rPr>
              <a:t> assays() - convert </a:t>
            </a:r>
            <a:r>
              <a:rPr lang="en-US" sz="1500" dirty="0" err="1">
                <a:latin typeface="Courier"/>
                <a:cs typeface="Courier"/>
              </a:rPr>
              <a:t>ExperimentList</a:t>
            </a:r>
            <a:r>
              <a:rPr lang="en-US" sz="1500" dirty="0">
                <a:latin typeface="Courier"/>
                <a:cs typeface="Courier"/>
              </a:rPr>
              <a:t> to a </a:t>
            </a:r>
            <a:r>
              <a:rPr lang="en-US" sz="1500" dirty="0" err="1">
                <a:latin typeface="Courier"/>
                <a:cs typeface="Courier"/>
              </a:rPr>
              <a:t>SimpleList</a:t>
            </a:r>
            <a:r>
              <a:rPr lang="en-US" sz="1500" dirty="0">
                <a:latin typeface="Courier"/>
                <a:cs typeface="Courier"/>
              </a:rPr>
              <a:t> of matrices</a:t>
            </a:r>
          </a:p>
          <a:p>
            <a:r>
              <a:rPr lang="en-US" sz="1500" dirty="0">
                <a:latin typeface="Courier"/>
                <a:cs typeface="Courier"/>
              </a:rPr>
              <a:t>&gt; </a:t>
            </a:r>
          </a:p>
        </p:txBody>
      </p:sp>
    </p:spTree>
    <p:extLst>
      <p:ext uri="{BB962C8B-B14F-4D97-AF65-F5344CB8AC3E}">
        <p14:creationId xmlns:p14="http://schemas.microsoft.com/office/powerpoint/2010/main" val="3669550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MultiAssayExperiment API</a:t>
            </a:r>
            <a:endParaRPr lang="en-US" dirty="0"/>
          </a:p>
        </p:txBody>
      </p:sp>
      <p:pic>
        <p:nvPicPr>
          <p:cNvPr id="5" name="Picture 4"/>
          <p:cNvPicPr>
            <a:picLocks noChangeAspect="1"/>
          </p:cNvPicPr>
          <p:nvPr/>
        </p:nvPicPr>
        <p:blipFill>
          <a:blip r:embed="rId3"/>
          <a:stretch>
            <a:fillRect/>
          </a:stretch>
        </p:blipFill>
        <p:spPr>
          <a:xfrm>
            <a:off x="1153773" y="1417638"/>
            <a:ext cx="6053458" cy="5076006"/>
          </a:xfrm>
          <a:prstGeom prst="rect">
            <a:avLst/>
          </a:prstGeom>
        </p:spPr>
      </p:pic>
      <p:sp>
        <p:nvSpPr>
          <p:cNvPr id="10" name="Shape 56"/>
          <p:cNvSpPr txBox="1"/>
          <p:nvPr/>
        </p:nvSpPr>
        <p:spPr>
          <a:xfrm>
            <a:off x="7362935" y="2625979"/>
            <a:ext cx="1781061" cy="892757"/>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t>Credit:</a:t>
            </a:r>
            <a:r>
              <a:rPr lang="en-US" sz="2000" i="1" dirty="0"/>
              <a:t> </a:t>
            </a:r>
            <a:endParaRPr lang="en-US" sz="2000" i="1" dirty="0" smtClean="0"/>
          </a:p>
          <a:p>
            <a:pPr lvl="0" rtl="0">
              <a:spcBef>
                <a:spcPts val="0"/>
              </a:spcBef>
              <a:buNone/>
            </a:pPr>
            <a:r>
              <a:rPr lang="en-US" sz="2000" i="1" dirty="0" smtClean="0"/>
              <a:t>Marcel Ramos</a:t>
            </a:r>
            <a:endParaRPr lang="en" sz="2000" i="1" dirty="0"/>
          </a:p>
        </p:txBody>
      </p:sp>
      <p:sp>
        <p:nvSpPr>
          <p:cNvPr id="9" name="TextBox 8"/>
          <p:cNvSpPr txBox="1"/>
          <p:nvPr/>
        </p:nvSpPr>
        <p:spPr>
          <a:xfrm>
            <a:off x="2969890" y="6503187"/>
            <a:ext cx="2826415" cy="369332"/>
          </a:xfrm>
          <a:prstGeom prst="rect">
            <a:avLst/>
          </a:prstGeom>
          <a:noFill/>
        </p:spPr>
        <p:txBody>
          <a:bodyPr wrap="none" rtlCol="0">
            <a:spAutoFit/>
          </a:bodyPr>
          <a:lstStyle/>
          <a:p>
            <a:r>
              <a:rPr lang="en-US" dirty="0" smtClean="0"/>
              <a:t>Ramos </a:t>
            </a:r>
            <a:r>
              <a:rPr lang="en-US" i="1" dirty="0" smtClean="0"/>
              <a:t>et al.</a:t>
            </a:r>
            <a:r>
              <a:rPr lang="en-US" dirty="0" smtClean="0"/>
              <a:t> </a:t>
            </a:r>
            <a:r>
              <a:rPr lang="en-US" dirty="0" err="1" smtClean="0"/>
              <a:t>bioRxiv</a:t>
            </a:r>
            <a:r>
              <a:rPr lang="en-US" dirty="0" smtClean="0"/>
              <a:t> 144774</a:t>
            </a:r>
            <a:endParaRPr lang="en-US" dirty="0"/>
          </a:p>
        </p:txBody>
      </p:sp>
    </p:spTree>
    <p:extLst>
      <p:ext uri="{BB962C8B-B14F-4D97-AF65-F5344CB8AC3E}">
        <p14:creationId xmlns:p14="http://schemas.microsoft.com/office/powerpoint/2010/main" val="28560218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8093</TotalTime>
  <Words>2197</Words>
  <Application>Microsoft Macintosh PowerPoint</Application>
  <PresentationFormat>On-screen Show (4:3)</PresentationFormat>
  <Paragraphs>270</Paragraphs>
  <Slides>27</Slides>
  <Notes>20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Multi-omics infrastructure and data  for R/Bioconductor</vt:lpstr>
      <vt:lpstr>Who are we?</vt:lpstr>
      <vt:lpstr>Why Bioconductor?</vt:lpstr>
      <vt:lpstr>Multi-assay experiments can be complex</vt:lpstr>
      <vt:lpstr>The need for MultiAssayExperiment</vt:lpstr>
      <vt:lpstr>MultiAssayExperiment design</vt:lpstr>
      <vt:lpstr>TCGA as MultiAssayExperiments</vt:lpstr>
      <vt:lpstr>TCGA as MultiAssayExperiments</vt:lpstr>
      <vt:lpstr>The MultiAssayExperiment API</vt:lpstr>
      <vt:lpstr>For building visualizations</vt:lpstr>
      <vt:lpstr>For multi-omics analysis</vt:lpstr>
      <vt:lpstr>For integrating remotely stored data</vt:lpstr>
      <vt:lpstr>A big software engineering effort</vt:lpstr>
      <vt:lpstr>Past curated*Data Bioconductor packages</vt:lpstr>
      <vt:lpstr>curatedMetagenomicData pipeline</vt:lpstr>
      <vt:lpstr>PowerPoint Presentation</vt:lpstr>
      <vt:lpstr>Supervised disease classification</vt:lpstr>
      <vt:lpstr>curatedMetagenomicData summary</vt:lpstr>
      <vt:lpstr>PowerPoint Presentation</vt:lpstr>
      <vt:lpstr>PowerPoint Presentation</vt:lpstr>
      <vt:lpstr>PCoA heavy smokers vs never smokers</vt:lpstr>
      <vt:lpstr>Compare to 2nd hand smoke exposure</vt:lpstr>
      <vt:lpstr>Smokers lose aerobic oral bacteria</vt:lpstr>
      <vt:lpstr>Future work</vt:lpstr>
      <vt:lpstr>Thank you</vt:lpstr>
      <vt:lpstr>PowerPoint Presentation</vt:lpstr>
      <vt:lpstr>PowerPoint Presentation</vt:lpstr>
    </vt:vector>
  </TitlesOfParts>
  <Company>CUNY SPH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178</cp:revision>
  <dcterms:created xsi:type="dcterms:W3CDTF">2016-11-25T02:44:43Z</dcterms:created>
  <dcterms:modified xsi:type="dcterms:W3CDTF">2017-06-09T13:47:41Z</dcterms:modified>
</cp:coreProperties>
</file>